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67"/>
  </p:notesMasterIdLst>
  <p:sldIdLst>
    <p:sldId id="256" r:id="rId2"/>
    <p:sldId id="257" r:id="rId3"/>
    <p:sldId id="260" r:id="rId4"/>
    <p:sldId id="330" r:id="rId5"/>
    <p:sldId id="271" r:id="rId6"/>
    <p:sldId id="272" r:id="rId7"/>
    <p:sldId id="261" r:id="rId8"/>
    <p:sldId id="335" r:id="rId9"/>
    <p:sldId id="334" r:id="rId10"/>
    <p:sldId id="333" r:id="rId11"/>
    <p:sldId id="332" r:id="rId12"/>
    <p:sldId id="337" r:id="rId13"/>
    <p:sldId id="338" r:id="rId14"/>
    <p:sldId id="339" r:id="rId15"/>
    <p:sldId id="336" r:id="rId16"/>
    <p:sldId id="342" r:id="rId17"/>
    <p:sldId id="340" r:id="rId18"/>
    <p:sldId id="331" r:id="rId19"/>
    <p:sldId id="345" r:id="rId20"/>
    <p:sldId id="346" r:id="rId21"/>
    <p:sldId id="341" r:id="rId22"/>
    <p:sldId id="343" r:id="rId23"/>
    <p:sldId id="344" r:id="rId24"/>
    <p:sldId id="347" r:id="rId25"/>
    <p:sldId id="350" r:id="rId26"/>
    <p:sldId id="351" r:id="rId27"/>
    <p:sldId id="352" r:id="rId28"/>
    <p:sldId id="353" r:id="rId29"/>
    <p:sldId id="354" r:id="rId30"/>
    <p:sldId id="348" r:id="rId31"/>
    <p:sldId id="349" r:id="rId32"/>
    <p:sldId id="381" r:id="rId33"/>
    <p:sldId id="369" r:id="rId34"/>
    <p:sldId id="355" r:id="rId35"/>
    <p:sldId id="357" r:id="rId36"/>
    <p:sldId id="358" r:id="rId37"/>
    <p:sldId id="356" r:id="rId38"/>
    <p:sldId id="359" r:id="rId39"/>
    <p:sldId id="361" r:id="rId40"/>
    <p:sldId id="360" r:id="rId41"/>
    <p:sldId id="362" r:id="rId42"/>
    <p:sldId id="363" r:id="rId43"/>
    <p:sldId id="364" r:id="rId44"/>
    <p:sldId id="365" r:id="rId45"/>
    <p:sldId id="367" r:id="rId46"/>
    <p:sldId id="366" r:id="rId47"/>
    <p:sldId id="376" r:id="rId48"/>
    <p:sldId id="374" r:id="rId49"/>
    <p:sldId id="368" r:id="rId50"/>
    <p:sldId id="385" r:id="rId51"/>
    <p:sldId id="370" r:id="rId52"/>
    <p:sldId id="377" r:id="rId53"/>
    <p:sldId id="383" r:id="rId54"/>
    <p:sldId id="372" r:id="rId55"/>
    <p:sldId id="386" r:id="rId56"/>
    <p:sldId id="371" r:id="rId57"/>
    <p:sldId id="375" r:id="rId58"/>
    <p:sldId id="373" r:id="rId59"/>
    <p:sldId id="382" r:id="rId60"/>
    <p:sldId id="378" r:id="rId61"/>
    <p:sldId id="380" r:id="rId62"/>
    <p:sldId id="379" r:id="rId63"/>
    <p:sldId id="384" r:id="rId64"/>
    <p:sldId id="320" r:id="rId65"/>
    <p:sldId id="321" r:id="rId6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4660"/>
  </p:normalViewPr>
  <p:slideViewPr>
    <p:cSldViewPr snapToGrid="0">
      <p:cViewPr varScale="1">
        <p:scale>
          <a:sx n="87" d="100"/>
          <a:sy n="87" d="100"/>
        </p:scale>
        <p:origin x="6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Sunwal%20Data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Kalimati" panose="00000400000000000000" pitchFamily="2"/>
              </a:defRPr>
            </a:pPr>
            <a:r>
              <a:rPr lang="ne-NP" sz="2400" b="1"/>
              <a:t>खानेपानीको मुख्य श्रोत अनुसार परिवार संख्या</a:t>
            </a:r>
            <a:endParaRPr lang="en-US" sz="24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Kalimati" panose="00000400000000000000" pitchFamily="2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446981627296588"/>
          <c:y val="0.20145851560221639"/>
          <c:w val="0.86497462817147852"/>
          <c:h val="0.3905843540390784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'drinking water source'!$B$2</c:f>
              <c:strCache>
                <c:ptCount val="1"/>
                <c:pt idx="0">
                  <c:v>धारा (घर परिसर भित्र)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'drinking water source'!$B$4</c:f>
              <c:numCache>
                <c:formatCode>0.00%</c:formatCode>
                <c:ptCount val="1"/>
                <c:pt idx="0">
                  <c:v>0.41699999999999998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D7C-4468-8F45-EB295046FCF8}"/>
            </c:ext>
          </c:extLst>
        </c:ser>
        <c:ser>
          <c:idx val="2"/>
          <c:order val="2"/>
          <c:tx>
            <c:strRef>
              <c:f>'drinking water source'!$C$2</c:f>
              <c:strCache>
                <c:ptCount val="1"/>
                <c:pt idx="0">
                  <c:v>धारा (घर परिसर बाहिर)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'drinking water source'!$C$4</c:f>
              <c:numCache>
                <c:formatCode>0.00%</c:formatCode>
                <c:ptCount val="1"/>
                <c:pt idx="0">
                  <c:v>0.13500000000000001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D7C-4468-8F45-EB295046FCF8}"/>
            </c:ext>
          </c:extLst>
        </c:ser>
        <c:ser>
          <c:idx val="3"/>
          <c:order val="3"/>
          <c:tx>
            <c:strRef>
              <c:f>'drinking water source'!$D$2</c:f>
              <c:strCache>
                <c:ptCount val="1"/>
                <c:pt idx="0">
                  <c:v>ट्यूबवेल/हेण्ड पम्प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'drinking water source'!$D$4</c:f>
              <c:numCache>
                <c:formatCode>0.00%</c:formatCode>
                <c:ptCount val="1"/>
                <c:pt idx="0">
                  <c:v>0.40799999999999997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1D7C-4468-8F45-EB295046FCF8}"/>
            </c:ext>
          </c:extLst>
        </c:ser>
        <c:ser>
          <c:idx val="4"/>
          <c:order val="4"/>
          <c:tx>
            <c:strRef>
              <c:f>'drinking water source'!$E$2</c:f>
              <c:strCache>
                <c:ptCount val="1"/>
                <c:pt idx="0">
                  <c:v>ढाकिएको इनार / कुँवा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'drinking water source'!$E$4</c:f>
              <c:numCache>
                <c:formatCode>0.00%</c:formatCode>
                <c:ptCount val="1"/>
                <c:pt idx="0">
                  <c:v>4.0000000000000001E-3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D7C-4468-8F45-EB295046FCF8}"/>
            </c:ext>
          </c:extLst>
        </c:ser>
        <c:ser>
          <c:idx val="5"/>
          <c:order val="5"/>
          <c:tx>
            <c:strRef>
              <c:f>'drinking water source'!$F$2</c:f>
              <c:strCache>
                <c:ptCount val="1"/>
                <c:pt idx="0">
                  <c:v>खूला इनार / कुँवा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'drinking water source'!$F$4</c:f>
              <c:numCache>
                <c:formatCode>0.00%</c:formatCode>
                <c:ptCount val="1"/>
                <c:pt idx="0">
                  <c:v>4.0000000000000001E-3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1D7C-4468-8F45-EB295046FCF8}"/>
            </c:ext>
          </c:extLst>
        </c:ser>
        <c:ser>
          <c:idx val="6"/>
          <c:order val="6"/>
          <c:tx>
            <c:strRef>
              <c:f>'drinking water source'!$G$2</c:f>
              <c:strCache>
                <c:ptCount val="1"/>
                <c:pt idx="0">
                  <c:v>मूल धारा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'drinking water source'!$G$4</c:f>
              <c:numCache>
                <c:formatCode>0.00%</c:formatCode>
                <c:ptCount val="1"/>
                <c:pt idx="0">
                  <c:v>0.02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1D7C-4468-8F45-EB295046FCF8}"/>
            </c:ext>
          </c:extLst>
        </c:ser>
        <c:ser>
          <c:idx val="7"/>
          <c:order val="7"/>
          <c:tx>
            <c:strRef>
              <c:f>'drinking water source'!$H$2</c:f>
              <c:strCache>
                <c:ptCount val="1"/>
                <c:pt idx="0">
                  <c:v>नदी/खोला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'drinking water source'!$H$4</c:f>
              <c:numCache>
                <c:formatCode>0.00%</c:formatCode>
                <c:ptCount val="1"/>
                <c:pt idx="0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1D7C-4468-8F45-EB295046FCF8}"/>
            </c:ext>
          </c:extLst>
        </c:ser>
        <c:ser>
          <c:idx val="8"/>
          <c:order val="8"/>
          <c:tx>
            <c:strRef>
              <c:f>'drinking water source'!$I$2</c:f>
              <c:strCache>
                <c:ptCount val="1"/>
                <c:pt idx="0">
                  <c:v>जार/बोतल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'drinking water source'!$I$4</c:f>
              <c:numCache>
                <c:formatCode>0.00%</c:formatCode>
                <c:ptCount val="1"/>
                <c:pt idx="0">
                  <c:v>7.0000000000000001E-3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7-1D7C-4468-8F45-EB295046FCF8}"/>
            </c:ext>
          </c:extLst>
        </c:ser>
        <c:ser>
          <c:idx val="9"/>
          <c:order val="9"/>
          <c:tx>
            <c:strRef>
              <c:f>'drinking water source'!$J$2</c:f>
              <c:strCache>
                <c:ptCount val="1"/>
                <c:pt idx="0">
                  <c:v>अन्य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2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'drinking water source'!$J$4</c:f>
              <c:numCache>
                <c:formatCode>0.00%</c:formatCode>
                <c:ptCount val="1"/>
                <c:pt idx="0">
                  <c:v>2E-3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1D7C-4468-8F45-EB295046F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9073456"/>
        <c:axId val="174906625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'drinking water source'!$A$2</c15:sqref>
                        </c15:formulaRef>
                      </c:ext>
                    </c:extLst>
                    <c:strCache>
                      <c:ptCount val="1"/>
                      <c:pt idx="0">
                        <c:v>कुल परिवार संख्या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'drinking water source'!$A$4</c15:sqref>
                        </c15:formulaRef>
                      </c:ext>
                    </c:extLst>
                    <c:numCache>
                      <c:formatCode>0.00%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9-1D7C-4468-8F45-EB295046FCF8}"/>
                  </c:ext>
                </c:extLst>
              </c15:ser>
            </c15:filteredBarSeries>
          </c:ext>
        </c:extLst>
      </c:barChart>
      <c:catAx>
        <c:axId val="174907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Kalimati" panose="00000400000000000000" pitchFamily="2"/>
              </a:defRPr>
            </a:pPr>
            <a:endParaRPr lang="en-US"/>
          </a:p>
        </c:txPr>
        <c:crossAx val="1749066256"/>
        <c:crosses val="autoZero"/>
        <c:auto val="1"/>
        <c:lblAlgn val="ctr"/>
        <c:lblOffset val="100"/>
        <c:noMultiLvlLbl val="0"/>
      </c:catAx>
      <c:valAx>
        <c:axId val="174906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Kalimati" panose="00000400000000000000" pitchFamily="2"/>
              </a:defRPr>
            </a:pPr>
            <a:endParaRPr lang="en-US"/>
          </a:p>
        </c:txPr>
        <c:crossAx val="17490734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Kalimati" panose="00000400000000000000" pitchFamily="2"/>
              </a:defRPr>
            </a:pPr>
            <a:endParaRPr lang="en-US"/>
          </a:p>
        </c:txPr>
      </c:dTable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cs typeface="Kalimati" panose="00000400000000000000" pitchFamily="2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DFA629-B004-41A0-A4A4-C15B6218E44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9292B-7085-4D7A-8726-252C43F2E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63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9292B-7085-4D7A-8726-252C43F2E9E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402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99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3699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99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6588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99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920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99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3733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491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7F92639-07A0-418D-AC42-59E9C49E8436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37A2CF0-9DCD-408D-8C34-1BDC3100F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3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">
              <a:schemeClr val="accent3">
                <a:lumMod val="20000"/>
                <a:lumOff val="80000"/>
              </a:schemeClr>
            </a:gs>
            <a:gs pos="43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985" y="47955"/>
            <a:ext cx="11982027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99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4986" y="1269237"/>
            <a:ext cx="115282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444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2D222-3749-7907-323C-5521E2996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4738" y="639763"/>
            <a:ext cx="10506808" cy="2068268"/>
          </a:xfrm>
        </p:spPr>
        <p:txBody>
          <a:bodyPr anchor="ctr">
            <a:normAutofit/>
          </a:bodyPr>
          <a:lstStyle/>
          <a:p>
            <a:r>
              <a:rPr lang="ne-NP" b="1" dirty="0">
                <a:solidFill>
                  <a:schemeClr val="tx2">
                    <a:lumMod val="90000"/>
                    <a:lumOff val="10000"/>
                  </a:schemeClr>
                </a:solidFill>
                <a:cs typeface="Kalimati" panose="00000400000000000000" pitchFamily="2"/>
              </a:rPr>
              <a:t>सुनवल दिगो विकास रोडम्याप - </a:t>
            </a:r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  <a:cs typeface="Kalimati" panose="00000400000000000000" pitchFamily="2"/>
              </a:rPr>
              <a:t>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3FD128-D2D6-D74A-C10D-3C639BE18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3934" y="3657596"/>
            <a:ext cx="9802058" cy="2387599"/>
          </a:xfrm>
        </p:spPr>
        <p:txBody>
          <a:bodyPr>
            <a:noAutofit/>
          </a:bodyPr>
          <a:lstStyle/>
          <a:p>
            <a:r>
              <a:rPr lang="ne-NP" sz="2800" b="1" dirty="0">
                <a:cs typeface="Kalimati" panose="00000400000000000000" pitchFamily="2"/>
              </a:rPr>
              <a:t>प्रस्तुतकर्ता</a:t>
            </a:r>
          </a:p>
          <a:p>
            <a:r>
              <a:rPr lang="ne-NP" sz="2800" b="1" dirty="0">
                <a:cs typeface="Kalimati" panose="00000400000000000000" pitchFamily="2"/>
              </a:rPr>
              <a:t>ई. हितेन्द्र रायमाझी</a:t>
            </a:r>
          </a:p>
          <a:p>
            <a:r>
              <a:rPr lang="ne-NP" sz="2800" b="1" dirty="0">
                <a:cs typeface="Kalimati" panose="00000400000000000000" pitchFamily="2"/>
              </a:rPr>
              <a:t>सडक पूर्वाधार विकास कार्यालय</a:t>
            </a:r>
          </a:p>
          <a:p>
            <a:r>
              <a:rPr lang="ne-NP" sz="2800" b="1" dirty="0">
                <a:cs typeface="Kalimati" panose="00000400000000000000" pitchFamily="2"/>
              </a:rPr>
              <a:t>नवलपरासी (ब.सु.प.)</a:t>
            </a:r>
            <a:endParaRPr lang="en-US" sz="28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5263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2F430-7B33-ADA3-EE05-93A30967A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01A3B-DC27-6412-BCEC-A1CD9EC7D7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49470"/>
            <a:ext cx="11293813" cy="1238218"/>
          </a:xfrm>
        </p:spPr>
        <p:txBody>
          <a:bodyPr anchor="ctr">
            <a:normAutofit/>
          </a:bodyPr>
          <a:lstStyle/>
          <a:p>
            <a:r>
              <a:rPr lang="ne-NP" sz="4400" b="1" dirty="0">
                <a:solidFill>
                  <a:srgbClr val="C00000"/>
                </a:solidFill>
                <a:cs typeface="Kalimati" panose="00000400000000000000" pitchFamily="2"/>
              </a:rPr>
              <a:t>प्रस्तुतीको ढाँचा </a:t>
            </a:r>
            <a:endParaRPr lang="en-US" sz="44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FCEAF2-8F5B-5F9C-69B7-A8736BF8C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4945" y="1521069"/>
            <a:ext cx="10671241" cy="4791808"/>
          </a:xfrm>
        </p:spPr>
        <p:txBody>
          <a:bodyPr>
            <a:normAutofit lnSpcReduction="10000"/>
          </a:bodyPr>
          <a:lstStyle/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b="1" dirty="0">
                <a:cs typeface="Kalimati" panose="00000400000000000000" pitchFamily="2"/>
              </a:rPr>
              <a:t>कार्यालय/शाखाको संक्षिप्त परिचय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b="1" dirty="0">
                <a:cs typeface="Kalimati" panose="00000400000000000000" pitchFamily="2"/>
              </a:rPr>
              <a:t>सुनवल नगरपालिकाको बस्तुस्थिती</a:t>
            </a:r>
            <a:endParaRPr lang="en-US" sz="3200" b="1" dirty="0">
              <a:cs typeface="Kalimati" panose="00000400000000000000" pitchFamily="2"/>
            </a:endParaRP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विकासका सम्भावनाहरु</a:t>
            </a:r>
            <a:endParaRPr lang="ne-NP" sz="3200" b="1" dirty="0">
              <a:cs typeface="Kalimati" panose="00000400000000000000" pitchFamily="2"/>
            </a:endParaRP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b="1" dirty="0">
                <a:cs typeface="Kalimati" panose="00000400000000000000" pitchFamily="2"/>
              </a:rPr>
              <a:t>विद्दमान समस्या एवं चुनौतीहरु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b="1" dirty="0">
                <a:cs typeface="Kalimati" panose="00000400000000000000" pitchFamily="2"/>
              </a:rPr>
              <a:t>सामाजिक तथा आर्थिक फाइदा-बेफाइदाहरु 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b="1" dirty="0">
                <a:cs typeface="Kalimati" panose="00000400000000000000" pitchFamily="2"/>
              </a:rPr>
              <a:t>दिर्घकालीन सोच र अवधारणा (दिगो विकासलाई सहयोग गर्ने रणनिती)</a:t>
            </a:r>
          </a:p>
        </p:txBody>
      </p:sp>
    </p:spTree>
    <p:extLst>
      <p:ext uri="{BB962C8B-B14F-4D97-AF65-F5344CB8AC3E}">
        <p14:creationId xmlns:p14="http://schemas.microsoft.com/office/powerpoint/2010/main" val="3036632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EBA7F-D20A-94B9-7494-EF274AFA8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A72F-31D8-DE1A-A527-A9345D209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977" y="91306"/>
            <a:ext cx="11834446" cy="1241688"/>
          </a:xfrm>
        </p:spPr>
        <p:txBody>
          <a:bodyPr>
            <a:noAutofit/>
          </a:bodyPr>
          <a:lstStyle/>
          <a:p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सडक पूर्वाधार विकास कार्यालय, नवलपरासी (ब.सु.प.)</a:t>
            </a:r>
            <a:b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</a:br>
            <a:r>
              <a:rPr lang="ne-NP" sz="3600" b="1" dirty="0">
                <a:solidFill>
                  <a:srgbClr val="002060"/>
                </a:solidFill>
                <a:cs typeface="Kalimati" panose="00000400000000000000" pitchFamily="2"/>
              </a:rPr>
              <a:t>परिचय</a:t>
            </a:r>
            <a:endParaRPr lang="en-US" sz="36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2DBF40-B80F-6B90-6D82-3EBC60B24405}"/>
              </a:ext>
            </a:extLst>
          </p:cNvPr>
          <p:cNvSpPr txBox="1"/>
          <p:nvPr/>
        </p:nvSpPr>
        <p:spPr>
          <a:xfrm>
            <a:off x="879231" y="1881554"/>
            <a:ext cx="107529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तालुक निकाय </a:t>
            </a:r>
            <a:r>
              <a:rPr lang="en-US" sz="3200" b="1" dirty="0">
                <a:solidFill>
                  <a:srgbClr val="002060"/>
                </a:solidFill>
                <a:cs typeface="Kalimati" panose="00000400000000000000" pitchFamily="2"/>
              </a:rPr>
              <a:t>:</a:t>
            </a:r>
            <a:r>
              <a:rPr lang="en-US" sz="3200" b="1" dirty="0">
                <a:cs typeface="Kalimati" panose="00000400000000000000" pitchFamily="2"/>
              </a:rPr>
              <a:t> </a:t>
            </a:r>
            <a:r>
              <a:rPr lang="ne-NP" sz="3200" b="1" dirty="0">
                <a:cs typeface="Kalimati" panose="00000400000000000000" pitchFamily="2"/>
              </a:rPr>
              <a:t>लुम्बिनी प्रदेश, भौतिक पूर्वाधार विकास मन्त्रालय</a:t>
            </a:r>
            <a:r>
              <a:rPr lang="en-US" sz="3200" b="1" dirty="0">
                <a:cs typeface="Kalimati" panose="00000400000000000000" pitchFamily="2"/>
              </a:rPr>
              <a:t>, </a:t>
            </a:r>
            <a:r>
              <a:rPr lang="ne-NP" sz="3200" b="1" dirty="0">
                <a:cs typeface="Kalimati" panose="00000400000000000000" pitchFamily="2"/>
              </a:rPr>
              <a:t>राप्ती उपत्यका (देउखुरी), दाङ्ग</a:t>
            </a:r>
          </a:p>
          <a:p>
            <a:pPr algn="just"/>
            <a:endParaRPr lang="ne-NP" sz="3200" b="1" dirty="0">
              <a:cs typeface="Kalimati" panose="00000400000000000000" pitchFamily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स्थापना </a:t>
            </a:r>
            <a:r>
              <a:rPr lang="en-US" sz="3200" b="1" dirty="0">
                <a:solidFill>
                  <a:srgbClr val="002060"/>
                </a:solidFill>
                <a:cs typeface="Kalimati" panose="00000400000000000000" pitchFamily="2"/>
              </a:rPr>
              <a:t>: </a:t>
            </a:r>
            <a:r>
              <a:rPr lang="ne-NP" sz="3200" b="1" dirty="0">
                <a:cs typeface="Kalimati" panose="00000400000000000000" pitchFamily="2"/>
              </a:rPr>
              <a:t>प्रदेश सरकारको 2081/06/14 गतेको निर्णय अनुसार सडक पूर्वाधार विकास कार्यालय, रुपन्देहीको कार्यक्षेत्रबाट नवलपरासी (ब.सु.प.) अलग भइ नयाँ कार्यालयको रुपमा स्थापना भएको ।</a:t>
            </a:r>
          </a:p>
          <a:p>
            <a:pPr algn="just"/>
            <a:endParaRPr lang="ne-NP" sz="3200" b="1" dirty="0">
              <a:cs typeface="Kalimati" panose="00000400000000000000" pitchFamily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कार्यक्षेत्र </a:t>
            </a:r>
            <a:r>
              <a:rPr lang="en-US" sz="3200" b="1" dirty="0">
                <a:solidFill>
                  <a:srgbClr val="002060"/>
                </a:solidFill>
                <a:cs typeface="Kalimati" panose="00000400000000000000" pitchFamily="2"/>
              </a:rPr>
              <a:t>:</a:t>
            </a:r>
            <a:r>
              <a:rPr lang="en-US" sz="3200" b="1" dirty="0">
                <a:cs typeface="Kalimati" panose="00000400000000000000" pitchFamily="2"/>
              </a:rPr>
              <a:t> </a:t>
            </a:r>
            <a:r>
              <a:rPr lang="ne-NP" sz="3200" b="1" dirty="0">
                <a:cs typeface="Kalimati" panose="00000400000000000000" pitchFamily="2"/>
              </a:rPr>
              <a:t>नवलपरासी (ब.सु.प.) जिल्ला</a:t>
            </a:r>
            <a:endParaRPr lang="en-US" sz="3200" b="1" dirty="0">
              <a:cs typeface="Kalimati" panose="00000400000000000000" pitchFamily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72560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64FF8-379B-9723-2AC8-E2B07A332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3928F-EF05-78A7-3F4C-AD369F612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977" y="31669"/>
            <a:ext cx="11834446" cy="1241688"/>
          </a:xfrm>
        </p:spPr>
        <p:txBody>
          <a:bodyPr>
            <a:noAutofit/>
          </a:bodyPr>
          <a:lstStyle/>
          <a:p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सडक पूर्वाधार विकास कार्यालय, नवलपरासी (ब.सु.प.)</a:t>
            </a:r>
            <a:b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</a:br>
            <a:r>
              <a:rPr lang="ne-NP" sz="3600" b="1" dirty="0">
                <a:solidFill>
                  <a:srgbClr val="002060"/>
                </a:solidFill>
                <a:cs typeface="Kalimati" panose="00000400000000000000" pitchFamily="2"/>
              </a:rPr>
              <a:t>परिचय</a:t>
            </a:r>
            <a:endParaRPr lang="en-US" sz="36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D5ED60-E8A4-8067-24A7-5C52CD9E20A1}"/>
              </a:ext>
            </a:extLst>
          </p:cNvPr>
          <p:cNvSpPr txBox="1"/>
          <p:nvPr/>
        </p:nvSpPr>
        <p:spPr>
          <a:xfrm>
            <a:off x="377687" y="1295147"/>
            <a:ext cx="1171173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संगठन संरचना </a:t>
            </a:r>
            <a:r>
              <a:rPr lang="en-US" sz="3200" b="1" dirty="0">
                <a:solidFill>
                  <a:srgbClr val="002060"/>
                </a:solidFill>
                <a:cs typeface="Kalimati" panose="00000400000000000000" pitchFamily="2"/>
              </a:rPr>
              <a:t>:</a:t>
            </a:r>
            <a:r>
              <a:rPr lang="en-US" sz="3200" b="1" dirty="0">
                <a:cs typeface="Kalimati" panose="00000400000000000000" pitchFamily="2"/>
              </a:rPr>
              <a:t> </a:t>
            </a:r>
            <a:r>
              <a:rPr lang="ne-NP" sz="3200" b="1" dirty="0">
                <a:cs typeface="Kalimati" panose="00000400000000000000" pitchFamily="2"/>
              </a:rPr>
              <a:t>५ जना प्रशासन तर्फ र ८ जना प्राविधिकको दरबन्दी</a:t>
            </a:r>
          </a:p>
          <a:p>
            <a:pPr algn="just"/>
            <a:endParaRPr lang="ne-NP" sz="3200" b="1" dirty="0">
              <a:cs typeface="Kalimati" panose="00000400000000000000" pitchFamily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सेवा क्षेत्र </a:t>
            </a:r>
            <a:r>
              <a:rPr lang="en-US" sz="3200" b="1" dirty="0">
                <a:solidFill>
                  <a:srgbClr val="002060"/>
                </a:solidFill>
                <a:cs typeface="Kalimati" panose="00000400000000000000" pitchFamily="2"/>
              </a:rPr>
              <a:t>: </a:t>
            </a: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1033463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b="1" dirty="0">
                <a:cs typeface="Kalimati" panose="00000400000000000000" pitchFamily="2"/>
              </a:rPr>
              <a:t>प्रदेश सरकारबाट संचालन हुने सडक, सडक पुल, झोलुङ्गे पुलको निर्माण, स्तरोन्नती तथा मर्मत गर्ने</a:t>
            </a:r>
          </a:p>
          <a:p>
            <a:pPr marL="1033463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b="1" dirty="0">
                <a:cs typeface="Kalimati" panose="00000400000000000000" pitchFamily="2"/>
              </a:rPr>
              <a:t>प्रादेशिक सडक सञ्जालमा सुचिकृत सडकहरुलाई बार्हमासी चल्ने </a:t>
            </a:r>
            <a:r>
              <a:rPr lang="en-US" sz="3200" b="1" dirty="0">
                <a:cs typeface="Kalimati" panose="00000400000000000000" pitchFamily="2"/>
              </a:rPr>
              <a:t>(All Weathered Road) </a:t>
            </a:r>
            <a:r>
              <a:rPr lang="ne-NP" sz="3200" b="1" dirty="0">
                <a:cs typeface="Kalimati" panose="00000400000000000000" pitchFamily="2"/>
              </a:rPr>
              <a:t>सडकको रुपमा रुपान्तरण गर्ने </a:t>
            </a:r>
          </a:p>
          <a:p>
            <a:pPr marL="1033463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b="1" dirty="0">
                <a:cs typeface="Kalimati" panose="00000400000000000000" pitchFamily="2"/>
              </a:rPr>
              <a:t>सडक सुरक्षाको कार्य गर्ने </a:t>
            </a:r>
          </a:p>
          <a:p>
            <a:pPr algn="just"/>
            <a:endParaRPr lang="ne-NP" sz="3200" b="1" dirty="0">
              <a:cs typeface="Kalimati" panose="00000400000000000000" pitchFamily="2"/>
            </a:endParaRPr>
          </a:p>
          <a:p>
            <a:endParaRPr lang="en-US" sz="32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8008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B096B-4A96-900D-ADFA-8480A54C3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6E212-C4AE-30D5-5E44-25B7760A6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9076" y="1063486"/>
            <a:ext cx="9722993" cy="3916017"/>
          </a:xfrm>
        </p:spPr>
        <p:txBody>
          <a:bodyPr anchor="ctr">
            <a:normAutofit/>
          </a:bodyPr>
          <a:lstStyle/>
          <a:p>
            <a:r>
              <a:rPr lang="ne-NP" b="1" dirty="0">
                <a:solidFill>
                  <a:srgbClr val="C00000"/>
                </a:solidFill>
                <a:cs typeface="Kalimati" panose="00000400000000000000" pitchFamily="2"/>
              </a:rPr>
              <a:t>सुनवल नगरपालिकाको संक्षिप्त परिचय एवं बस्तुस्थिती</a:t>
            </a:r>
            <a:endParaRPr lang="en-US" sz="54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16108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67D96-C460-A066-12AE-2971946C4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97793-A78D-DBC7-950B-B6A2785A5F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026" y="6361043"/>
            <a:ext cx="11728173" cy="496955"/>
          </a:xfrm>
          <a:gradFill>
            <a:gsLst>
              <a:gs pos="7000">
                <a:schemeClr val="accent3">
                  <a:lumMod val="20000"/>
                  <a:lumOff val="80000"/>
                </a:schemeClr>
              </a:gs>
              <a:gs pos="43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ne-NP" sz="2400" dirty="0">
                <a:solidFill>
                  <a:srgbClr val="C00000"/>
                </a:solidFill>
                <a:cs typeface="Kalimati" panose="00000400000000000000" pitchFamily="2"/>
              </a:rPr>
              <a:t>विश्वकै अग्लो कृष्ण भगवानको मूर्ति, सुनवल न.पा.-४, रमवापुर</a:t>
            </a:r>
            <a:br>
              <a:rPr lang="ne-NP" sz="2400" dirty="0">
                <a:solidFill>
                  <a:srgbClr val="C00000"/>
                </a:solidFill>
              </a:rPr>
            </a:br>
            <a:endParaRPr lang="en-US" sz="24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  <p:pic>
        <p:nvPicPr>
          <p:cNvPr id="4" name="Picture 3" descr="A statue of a child holding a flute&#10;&#10;AI-generated content may be incorrect.">
            <a:extLst>
              <a:ext uri="{FF2B5EF4-FFF2-40B4-BE49-F238E27FC236}">
                <a16:creationId xmlns:a16="http://schemas.microsoft.com/office/drawing/2014/main" id="{9376682E-051D-31DE-BC4C-649C138F8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91" y="0"/>
            <a:ext cx="11231218" cy="603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13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1373C-B862-B092-8A8C-8FDAA5A8A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7FC3EFC-A977-6328-1DD4-88ABC90397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646" y="827444"/>
            <a:ext cx="11694127" cy="5697120"/>
          </a:xfrm>
        </p:spPr>
        <p:txBody>
          <a:bodyPr>
            <a:normAutofit fontScale="85000" lnSpcReduction="20000"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२०७१ साल ज्येष्ठ ४ गते </a:t>
            </a:r>
            <a:r>
              <a:rPr lang="en-US" sz="3200" dirty="0">
                <a:cs typeface="Kalimati" panose="00000400000000000000" pitchFamily="2"/>
              </a:rPr>
              <a:t> </a:t>
            </a:r>
            <a:r>
              <a:rPr lang="ne-NP" sz="3200" dirty="0">
                <a:cs typeface="Kalimati" panose="00000400000000000000" pitchFamily="2"/>
              </a:rPr>
              <a:t>साबिकका  दुई गाविसहरुः स्वाठी र सुनवल मिसिएर बनेको</a:t>
            </a:r>
          </a:p>
          <a:p>
            <a:pPr marL="457200" indent="-45720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क्षेत्रफल: 173.5 वर्ग कि.मि. (१7३5० हेक्टर) (</a:t>
            </a:r>
            <a:r>
              <a:rPr lang="en-US" sz="3200" dirty="0">
                <a:cs typeface="Kalimati" panose="00000400000000000000" pitchFamily="2"/>
              </a:rPr>
              <a:t>Source:</a:t>
            </a:r>
            <a:r>
              <a:rPr lang="ne-NP" sz="3200" dirty="0">
                <a:cs typeface="Kalimati" panose="00000400000000000000" pitchFamily="2"/>
              </a:rPr>
              <a:t> विकिपिडिया)</a:t>
            </a:r>
          </a:p>
          <a:p>
            <a:pPr marL="457200" indent="-457200" algn="just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समुन्द्री सतहबाट उचाइ: १३८ देखि १०२३ मिटर</a:t>
            </a:r>
          </a:p>
          <a:p>
            <a:pPr marL="457200" indent="-45720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वडा संख्या: १३ वटा</a:t>
            </a:r>
          </a:p>
          <a:p>
            <a:pPr marL="457200" indent="-45720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नेपालको</a:t>
            </a:r>
            <a:r>
              <a:rPr lang="en-US" sz="3200" dirty="0">
                <a:cs typeface="Kalimati" panose="00000400000000000000" pitchFamily="2"/>
              </a:rPr>
              <a:t>  </a:t>
            </a:r>
            <a:r>
              <a:rPr lang="ne-NP" sz="3200" dirty="0">
                <a:cs typeface="Kalimati" panose="00000400000000000000" pitchFamily="2"/>
              </a:rPr>
              <a:t>प्रथम बाल मैत्रीपूर्ण नगरपालिका</a:t>
            </a:r>
          </a:p>
          <a:p>
            <a:pPr marL="457200" indent="-45720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solidFill>
                  <a:srgbClr val="002060"/>
                </a:solidFill>
                <a:cs typeface="Kalimati" panose="00000400000000000000" pitchFamily="2"/>
              </a:rPr>
              <a:t>सिमानाः</a:t>
            </a:r>
            <a:r>
              <a:rPr lang="ne-NP" sz="3200" dirty="0">
                <a:cs typeface="Kalimati" panose="00000400000000000000" pitchFamily="2"/>
              </a:rPr>
              <a:t> </a:t>
            </a:r>
          </a:p>
          <a:p>
            <a:pPr marL="1539875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dirty="0">
                <a:cs typeface="Kalimati" panose="00000400000000000000" pitchFamily="2"/>
              </a:rPr>
              <a:t>पूर्वमा सरावल गाउँपालिका</a:t>
            </a:r>
          </a:p>
          <a:p>
            <a:pPr marL="1539875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dirty="0">
                <a:cs typeface="Kalimati" panose="00000400000000000000" pitchFamily="2"/>
              </a:rPr>
              <a:t>पश्चिममा रुपन्देही जिल्ला</a:t>
            </a:r>
          </a:p>
          <a:p>
            <a:pPr marL="1539875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dirty="0">
                <a:cs typeface="Kalimati" panose="00000400000000000000" pitchFamily="2"/>
              </a:rPr>
              <a:t>उत्तरमा पाल्पा जिल्ला, बर्दघाट न.पा. र विनयी त्रिवेणी गा.पा.को केही भाग </a:t>
            </a:r>
          </a:p>
          <a:p>
            <a:pPr marL="1539875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dirty="0">
                <a:cs typeface="Kalimati" panose="00000400000000000000" pitchFamily="2"/>
              </a:rPr>
              <a:t>दक्षिणमा रामग्राम न.पा.</a:t>
            </a:r>
          </a:p>
          <a:p>
            <a:pPr marL="1539875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48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73DE15-5EED-DE4A-D494-34AF6729777C}"/>
              </a:ext>
            </a:extLst>
          </p:cNvPr>
          <p:cNvSpPr txBox="1"/>
          <p:nvPr/>
        </p:nvSpPr>
        <p:spPr>
          <a:xfrm>
            <a:off x="1289232" y="181112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भौगोलिक र प्रशासनिक स्थिती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82182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1C842-EAB4-422E-6A6A-834CDE5A8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EF0B29E-D209-A364-07D2-3202D7D53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936" y="6363792"/>
            <a:ext cx="11694127" cy="455359"/>
          </a:xfrm>
        </p:spPr>
        <p:txBody>
          <a:bodyPr>
            <a:normAutofit fontScale="70000" lnSpcReduction="20000"/>
          </a:bodyPr>
          <a:lstStyle/>
          <a:p>
            <a:pPr marL="1082675">
              <a:lnSpc>
                <a:spcPct val="150000"/>
              </a:lnSpc>
            </a:pPr>
            <a:r>
              <a:rPr lang="ne-NP" sz="3200" dirty="0">
                <a:solidFill>
                  <a:srgbClr val="002060"/>
                </a:solidFill>
                <a:cs typeface="Kalimati" panose="00000400000000000000" pitchFamily="2"/>
              </a:rPr>
              <a:t>सुनवल नगरपालिकाको </a:t>
            </a:r>
            <a:r>
              <a:rPr lang="en-US" sz="3200" dirty="0">
                <a:solidFill>
                  <a:srgbClr val="002060"/>
                </a:solidFill>
                <a:cs typeface="Kalimati" panose="00000400000000000000" pitchFamily="2"/>
              </a:rPr>
              <a:t>GIS</a:t>
            </a:r>
            <a:r>
              <a:rPr lang="ne-NP" sz="3200" dirty="0">
                <a:solidFill>
                  <a:srgbClr val="002060"/>
                </a:solidFill>
                <a:cs typeface="Kalimati" panose="00000400000000000000" pitchFamily="2"/>
              </a:rPr>
              <a:t> नक्सा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4800" dirty="0">
              <a:cs typeface="Kalimati" panose="00000400000000000000" pitchFamily="2"/>
            </a:endParaRPr>
          </a:p>
        </p:txBody>
      </p:sp>
      <p:pic>
        <p:nvPicPr>
          <p:cNvPr id="4" name="Picture 3" descr="A map of sunway municipality">
            <a:extLst>
              <a:ext uri="{FF2B5EF4-FFF2-40B4-BE49-F238E27FC236}">
                <a16:creationId xmlns:a16="http://schemas.microsoft.com/office/drawing/2014/main" id="{648D0648-6075-44E1-9150-D34BA3D8F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16" y="38849"/>
            <a:ext cx="10268008" cy="632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76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DC725-D614-98BF-54D7-99F7C21FA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6F4149E-6B59-B03A-A91A-3A2B2D736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646" y="1003852"/>
            <a:ext cx="11694127" cy="5520711"/>
          </a:xfrm>
        </p:spPr>
        <p:txBody>
          <a:bodyPr>
            <a:normAutofit/>
          </a:bodyPr>
          <a:lstStyle/>
          <a:p>
            <a:pPr marL="1082675" algn="just">
              <a:lnSpc>
                <a:spcPct val="150000"/>
              </a:lnSpc>
            </a:pPr>
            <a:endParaRPr lang="ne-NP" sz="3200" dirty="0">
              <a:cs typeface="Kalimati" panose="00000400000000000000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4800" dirty="0">
              <a:cs typeface="Kalimati" panose="00000400000000000000" pitchFamily="2"/>
            </a:endParaRPr>
          </a:p>
        </p:txBody>
      </p:sp>
      <p:pic>
        <p:nvPicPr>
          <p:cNvPr id="7" name="Picture 6" descr="A map of a large green and red area">
            <a:extLst>
              <a:ext uri="{FF2B5EF4-FFF2-40B4-BE49-F238E27FC236}">
                <a16:creationId xmlns:a16="http://schemas.microsoft.com/office/drawing/2014/main" id="{1C02708C-85F7-F938-F29C-24689D27A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22" y="0"/>
            <a:ext cx="1064480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22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ADA2A-8D67-336A-E2BA-C75688645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15F4A9F-7E6D-5A95-24A1-B0A149E93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646" y="1003852"/>
            <a:ext cx="11694127" cy="5520711"/>
          </a:xfrm>
        </p:spPr>
        <p:txBody>
          <a:bodyPr>
            <a:normAutofit fontScale="92500"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भू–प्राकृतिक बनावट:</a:t>
            </a:r>
            <a:r>
              <a:rPr lang="ne-NP" sz="2800" dirty="0">
                <a:cs typeface="Kalimati" panose="00000400000000000000" pitchFamily="2"/>
              </a:rPr>
              <a:t> </a:t>
            </a:r>
          </a:p>
          <a:p>
            <a:pPr marL="1262063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800" dirty="0">
                <a:cs typeface="Kalimati" panose="00000400000000000000" pitchFamily="2"/>
              </a:rPr>
              <a:t>तराई क्षेत्र: समथर र कृषिको लागि उपयुक्त</a:t>
            </a:r>
          </a:p>
          <a:p>
            <a:pPr marL="1262063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800" dirty="0">
                <a:cs typeface="Kalimati" panose="00000400000000000000" pitchFamily="2"/>
              </a:rPr>
              <a:t>चुरे क्षेत्र: वनजंगल र खनिज स्रोतयुक्त रहेको</a:t>
            </a:r>
          </a:p>
          <a:p>
            <a:pPr marL="1262063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800" dirty="0">
                <a:cs typeface="Kalimati" panose="00000400000000000000" pitchFamily="2"/>
              </a:rPr>
              <a:t>पहाडी क्षेत्र</a:t>
            </a:r>
            <a:r>
              <a:rPr lang="en-US" sz="2800" dirty="0">
                <a:cs typeface="Kalimati" panose="00000400000000000000" pitchFamily="2"/>
              </a:rPr>
              <a:t> </a:t>
            </a:r>
            <a:r>
              <a:rPr lang="ne-NP" sz="2800" dirty="0">
                <a:cs typeface="Kalimati" panose="00000400000000000000" pitchFamily="2"/>
              </a:rPr>
              <a:t>(महाभारत पर्वतश्रृंखला): सिमित बस्ती र पर्यटकीय सम्भावना बोकेको</a:t>
            </a:r>
          </a:p>
          <a:p>
            <a:pPr marL="1262063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800" dirty="0">
                <a:cs typeface="Kalimati" panose="00000400000000000000" pitchFamily="2"/>
              </a:rPr>
              <a:t>एउटै नगरपालिका भित्र पनि भौगोलिक विविधता रहेको</a:t>
            </a:r>
          </a:p>
          <a:p>
            <a:pPr marL="57626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जंगलको क्षेत्रफल: </a:t>
            </a:r>
          </a:p>
          <a:p>
            <a:pPr marL="1203325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800" dirty="0">
                <a:cs typeface="Kalimati" panose="00000400000000000000" pitchFamily="2"/>
              </a:rPr>
              <a:t>नगरपालिकाको करिब 6०% भन्दा बढी भूभाग वनले ढाकिएको छ</a:t>
            </a:r>
          </a:p>
          <a:p>
            <a:pPr marL="1203325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800" dirty="0">
                <a:cs typeface="Kalimati" panose="00000400000000000000" pitchFamily="2"/>
              </a:rPr>
              <a:t>खनिज स्रोतहरू: ढुङ्गा गिट्टी, बालुवा, धातुजन्य खनिजहरू पाइन्छ</a:t>
            </a:r>
          </a:p>
          <a:p>
            <a:pPr marL="1203325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800" dirty="0">
                <a:cs typeface="Kalimati" panose="00000400000000000000" pitchFamily="2"/>
              </a:rPr>
              <a:t>जल स्रोतहरू: पोखरी, खोल्सा, र साना नदीहरू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C18ACF-6AC1-55C4-ECB1-67F43388C851}"/>
              </a:ext>
            </a:extLst>
          </p:cNvPr>
          <p:cNvSpPr txBox="1"/>
          <p:nvPr/>
        </p:nvSpPr>
        <p:spPr>
          <a:xfrm>
            <a:off x="1289232" y="181112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भौगोलिक र प्रशासनिक स्थिति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83678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AD4D0-BADD-CE61-5344-1F0044385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DD76ACD-7853-425A-5DBF-33FE2AC52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646" y="827444"/>
            <a:ext cx="11694127" cy="5697120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जनसंख्या </a:t>
            </a:r>
            <a:r>
              <a:rPr lang="en-US" sz="3200" dirty="0">
                <a:cs typeface="Kalimati" panose="00000400000000000000" pitchFamily="2"/>
              </a:rPr>
              <a:t>: </a:t>
            </a:r>
            <a:r>
              <a:rPr lang="ne-NP" sz="3200" dirty="0">
                <a:cs typeface="Kalimati" panose="00000400000000000000" pitchFamily="2"/>
              </a:rPr>
              <a:t>72,085 (जनगणना 2078)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घरधुरी संख्या </a:t>
            </a:r>
            <a:r>
              <a:rPr lang="en-US" sz="3200" dirty="0">
                <a:cs typeface="Kalimati" panose="00000400000000000000" pitchFamily="2"/>
              </a:rPr>
              <a:t>: </a:t>
            </a:r>
            <a:r>
              <a:rPr lang="ne-NP" sz="3200" dirty="0">
                <a:cs typeface="Kalimati" panose="00000400000000000000" pitchFamily="2"/>
              </a:rPr>
              <a:t>17418 (जनगणना 2078)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परिवारको औसत आकार </a:t>
            </a:r>
            <a:r>
              <a:rPr lang="en-US" sz="3200" dirty="0">
                <a:cs typeface="Kalimati" panose="00000400000000000000" pitchFamily="2"/>
              </a:rPr>
              <a:t>: </a:t>
            </a:r>
            <a:r>
              <a:rPr lang="ne-NP" sz="3200" dirty="0">
                <a:cs typeface="Kalimati" panose="00000400000000000000" pitchFamily="2"/>
              </a:rPr>
              <a:t>4.14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जनसंख्या घनत्व </a:t>
            </a:r>
            <a:r>
              <a:rPr lang="en-US" sz="3200" dirty="0">
                <a:cs typeface="Kalimati" panose="00000400000000000000" pitchFamily="2"/>
              </a:rPr>
              <a:t>: </a:t>
            </a:r>
            <a:r>
              <a:rPr lang="ne-NP" sz="3200" dirty="0">
                <a:cs typeface="Kalimati" panose="00000400000000000000" pitchFamily="2"/>
              </a:rPr>
              <a:t>641.89 प्रति वर्ग कि.मि. (जनगणना 2078)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जनसंख्या वृद्धिदर </a:t>
            </a:r>
            <a:r>
              <a:rPr lang="en-US" sz="3200" dirty="0">
                <a:cs typeface="Kalimati" panose="00000400000000000000" pitchFamily="2"/>
              </a:rPr>
              <a:t>: </a:t>
            </a:r>
            <a:r>
              <a:rPr lang="ne-NP" sz="3200" dirty="0">
                <a:cs typeface="Kalimati" panose="00000400000000000000" pitchFamily="2"/>
              </a:rPr>
              <a:t>2.46%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3200" dirty="0">
                <a:cs typeface="Kalimati" panose="00000400000000000000" pitchFamily="2"/>
              </a:rPr>
              <a:t>साक्षरता दर </a:t>
            </a:r>
            <a:r>
              <a:rPr lang="en-US" sz="3200" dirty="0">
                <a:cs typeface="Kalimati" panose="00000400000000000000" pitchFamily="2"/>
              </a:rPr>
              <a:t>: </a:t>
            </a:r>
            <a:r>
              <a:rPr lang="ne-NP" sz="3200" dirty="0">
                <a:cs typeface="Kalimati" panose="00000400000000000000" pitchFamily="2"/>
              </a:rPr>
              <a:t>83.89%</a:t>
            </a:r>
          </a:p>
          <a:p>
            <a:pPr marL="1312863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dirty="0">
                <a:cs typeface="Kalimati" panose="00000400000000000000" pitchFamily="2"/>
              </a:rPr>
              <a:t>पुरुष – 90.4%</a:t>
            </a:r>
          </a:p>
          <a:p>
            <a:pPr marL="1312863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dirty="0">
                <a:cs typeface="Kalimati" panose="00000400000000000000" pitchFamily="2"/>
              </a:rPr>
              <a:t>महिला – 78.3%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48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0EAA4E-A22E-ED00-6D44-302EE5CCE853}"/>
              </a:ext>
            </a:extLst>
          </p:cNvPr>
          <p:cNvSpPr txBox="1"/>
          <p:nvPr/>
        </p:nvSpPr>
        <p:spPr>
          <a:xfrm>
            <a:off x="1289232" y="181112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जनसंख्या र सामाजिक स्थिति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19028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96AD9-8532-6732-09CC-8F5C3DE83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047668E-41CD-CED1-7B4B-564E3F3DF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934" y="979768"/>
            <a:ext cx="11694127" cy="5697120"/>
          </a:xfrm>
        </p:spPr>
        <p:txBody>
          <a:bodyPr>
            <a:normAutofit fontScale="85000" lnSpcReduction="10000"/>
          </a:bodyPr>
          <a:lstStyle/>
          <a:p>
            <a:pPr marL="914400" indent="-457200" algn="just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800" dirty="0">
                <a:cs typeface="Kalimati" panose="00000400000000000000" pitchFamily="2"/>
              </a:rPr>
              <a:t>नवलपरासी (ब.सु.प.) जिल्लाकै उच्च साक्षरता भएको न.पा.</a:t>
            </a:r>
            <a:endParaRPr lang="en-US" sz="2800" dirty="0">
              <a:cs typeface="Kalimati" panose="00000400000000000000" pitchFamily="2"/>
            </a:endParaRPr>
          </a:p>
          <a:p>
            <a:pPr marL="914400" indent="-457200" algn="just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ne-NP" sz="2800" dirty="0">
                <a:cs typeface="Kalimati" panose="00000400000000000000" pitchFamily="2"/>
              </a:rPr>
              <a:t>शिक्षण संस्थाको संख्या </a:t>
            </a:r>
            <a:r>
              <a:rPr lang="en-US" sz="2800" dirty="0">
                <a:cs typeface="Kalimati" panose="00000400000000000000" pitchFamily="2"/>
              </a:rPr>
              <a:t>: </a:t>
            </a:r>
            <a:r>
              <a:rPr lang="ne-NP" sz="2800" dirty="0">
                <a:cs typeface="Kalimati" panose="00000400000000000000" pitchFamily="2"/>
              </a:rPr>
              <a:t>आधारभुत तह – 27, मध्यमिक तह -23, क्याम्पस/कलेज - 5</a:t>
            </a:r>
            <a:endParaRPr lang="en-US" sz="28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28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457200" algn="just"/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dirty="0">
                <a:cs typeface="Kalimati" panose="00000400000000000000" pitchFamily="2"/>
              </a:rPr>
              <a:t>तराइको हकमा १ शिक्षकले ५० विद्यार्थीलाई पढाउने मापदण्ड कायम रहेको ।</a:t>
            </a:r>
          </a:p>
          <a:p>
            <a:pPr marL="9144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dirty="0">
                <a:cs typeface="Kalimati" panose="00000400000000000000" pitchFamily="2"/>
              </a:rPr>
              <a:t>शिक्षक व्यवस्थापन र दरबन्दी मिलान संतोषजनक रहेको देखिन्छ ।</a:t>
            </a:r>
          </a:p>
          <a:p>
            <a:pPr marL="9144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dirty="0">
                <a:cs typeface="Kalimati" panose="00000400000000000000" pitchFamily="2"/>
              </a:rPr>
              <a:t>विद्यार्थीहरुको सिकाइ प्रभावकारी हुने ।</a:t>
            </a: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E3EC05-AB85-567E-BFB3-5FAE9400AF64}"/>
              </a:ext>
            </a:extLst>
          </p:cNvPr>
          <p:cNvSpPr txBox="1"/>
          <p:nvPr/>
        </p:nvSpPr>
        <p:spPr>
          <a:xfrm>
            <a:off x="0" y="181112"/>
            <a:ext cx="11686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शिक्षा तथा स्वास्थ्य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405142-A6F9-1CB3-D1D6-461E3EE08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950175"/>
              </p:ext>
            </p:extLst>
          </p:nvPr>
        </p:nvGraphicFramePr>
        <p:xfrm>
          <a:off x="418289" y="2179872"/>
          <a:ext cx="11524772" cy="2359213"/>
        </p:xfrm>
        <a:graphic>
          <a:graphicData uri="http://schemas.openxmlformats.org/drawingml/2006/table">
            <a:tbl>
              <a:tblPr/>
              <a:tblGrid>
                <a:gridCol w="1953771">
                  <a:extLst>
                    <a:ext uri="{9D8B030D-6E8A-4147-A177-3AD203B41FA5}">
                      <a16:colId xmlns:a16="http://schemas.microsoft.com/office/drawing/2014/main" val="135696878"/>
                    </a:ext>
                  </a:extLst>
                </a:gridCol>
                <a:gridCol w="1996947">
                  <a:extLst>
                    <a:ext uri="{9D8B030D-6E8A-4147-A177-3AD203B41FA5}">
                      <a16:colId xmlns:a16="http://schemas.microsoft.com/office/drawing/2014/main" val="2462224731"/>
                    </a:ext>
                  </a:extLst>
                </a:gridCol>
                <a:gridCol w="1741256">
                  <a:extLst>
                    <a:ext uri="{9D8B030D-6E8A-4147-A177-3AD203B41FA5}">
                      <a16:colId xmlns:a16="http://schemas.microsoft.com/office/drawing/2014/main" val="4038746436"/>
                    </a:ext>
                  </a:extLst>
                </a:gridCol>
                <a:gridCol w="2234662">
                  <a:extLst>
                    <a:ext uri="{9D8B030D-6E8A-4147-A177-3AD203B41FA5}">
                      <a16:colId xmlns:a16="http://schemas.microsoft.com/office/drawing/2014/main" val="3980947402"/>
                    </a:ext>
                  </a:extLst>
                </a:gridCol>
                <a:gridCol w="1772918">
                  <a:extLst>
                    <a:ext uri="{9D8B030D-6E8A-4147-A177-3AD203B41FA5}">
                      <a16:colId xmlns:a16="http://schemas.microsoft.com/office/drawing/2014/main" val="852192470"/>
                    </a:ext>
                  </a:extLst>
                </a:gridCol>
                <a:gridCol w="1825218">
                  <a:extLst>
                    <a:ext uri="{9D8B030D-6E8A-4147-A177-3AD203B41FA5}">
                      <a16:colId xmlns:a16="http://schemas.microsoft.com/office/drawing/2014/main" val="1480144308"/>
                    </a:ext>
                  </a:extLst>
                </a:gridCol>
              </a:tblGrid>
              <a:tr h="433371">
                <a:tc gridSpan="6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शिक्षक विद्यार्थी अनुपात 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Teacher–Student Ratio</a:t>
                      </a:r>
                      <a:r>
                        <a:rPr lang="ne-NP" sz="2400" b="1" dirty="0">
                          <a:latin typeface="Times New Roman" panose="02020603050405020304" pitchFamily="18" charset="0"/>
                        </a:rPr>
                        <a:t>)</a:t>
                      </a:r>
                      <a:endParaRPr lang="ne-NP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Kalimati" panose="00000400000000000000" pitchFamily="2"/>
                      </a:endParaRPr>
                    </a:p>
                  </a:txBody>
                  <a:tcPr marL="2390" marR="2390" marT="23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145663"/>
                  </a:ext>
                </a:extLst>
              </a:tr>
              <a:tr h="47379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ea typeface="+mn-ea"/>
                          <a:cs typeface="Kalimati" panose="00000400000000000000" pitchFamily="2"/>
                        </a:rPr>
                        <a:t>शिक्षकको संख्या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विद्यार्थीको संख्या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शिक्षक विद्यार्थी अनुपात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594276"/>
                  </a:ext>
                </a:extLst>
              </a:tr>
              <a:tr h="5617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ea typeface="+mn-ea"/>
                          <a:cs typeface="Kalimati" panose="00000400000000000000" pitchFamily="2"/>
                        </a:rPr>
                        <a:t>आधारभुत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ea typeface="+mn-ea"/>
                          <a:cs typeface="Kalimati" panose="00000400000000000000" pitchFamily="2"/>
                        </a:rPr>
                        <a:t>माध्यमिक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ea typeface="+mn-ea"/>
                          <a:cs typeface="Kalimati" panose="00000400000000000000" pitchFamily="2"/>
                        </a:rPr>
                        <a:t>आधारभुत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माध्यमिक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ea typeface="+mn-ea"/>
                          <a:cs typeface="Kalimati" panose="00000400000000000000" pitchFamily="2"/>
                        </a:rPr>
                        <a:t>आधारभुत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माध्यमिक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3147654"/>
                  </a:ext>
                </a:extLst>
              </a:tr>
              <a:tr h="44747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</a:rPr>
                        <a:t>492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</a:rPr>
                        <a:t>112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16666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5337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33.87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47.65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8427118"/>
                  </a:ext>
                </a:extLst>
              </a:tr>
              <a:tr h="442861">
                <a:tc gridSpan="6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e-N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श्रोत 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: </a:t>
                      </a:r>
                      <a:r>
                        <a:rPr lang="ne-N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राष्ट्रिय तथ्याङ्क कार्यालय (2023)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</a:endParaRP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400" b="1" i="0" u="none" strike="noStrike" dirty="0">
                        <a:solidFill>
                          <a:srgbClr val="C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400" b="1" i="0" u="none" strike="noStrike" dirty="0">
                        <a:solidFill>
                          <a:srgbClr val="C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6481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562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277CA-5181-D7F9-5595-706D6A2D5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41162D-122E-86B2-96D3-50DD751BF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934" y="979768"/>
            <a:ext cx="11694127" cy="5697120"/>
          </a:xfrm>
        </p:spPr>
        <p:txBody>
          <a:bodyPr>
            <a:normAutofit/>
          </a:bodyPr>
          <a:lstStyle/>
          <a:p>
            <a:pPr marL="457200" algn="just"/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457200" algn="just"/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dirty="0">
                <a:cs typeface="Kalimati" panose="00000400000000000000" pitchFamily="2"/>
              </a:rPr>
              <a:t>आधारभुत तहको १ विद्यालयमा १८ जना शिक्षक</a:t>
            </a:r>
          </a:p>
          <a:p>
            <a:pPr marL="9144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3200" dirty="0">
                <a:cs typeface="Kalimati" panose="00000400000000000000" pitchFamily="2"/>
              </a:rPr>
              <a:t>माध्यमिक तहको १ विद्यालयमा ७ जना शिक्षक </a:t>
            </a:r>
          </a:p>
          <a:p>
            <a:pPr marL="457200" algn="just"/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E5970C-A32B-5D19-0214-0FE36945B060}"/>
              </a:ext>
            </a:extLst>
          </p:cNvPr>
          <p:cNvSpPr txBox="1"/>
          <p:nvPr/>
        </p:nvSpPr>
        <p:spPr>
          <a:xfrm>
            <a:off x="505838" y="181112"/>
            <a:ext cx="11686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शिक्षा तथा स्वास्थ्य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993A25-0A67-DCB3-0629-5804B1BFE9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72345"/>
              </p:ext>
            </p:extLst>
          </p:nvPr>
        </p:nvGraphicFramePr>
        <p:xfrm>
          <a:off x="248934" y="1269999"/>
          <a:ext cx="11694128" cy="2514061"/>
        </p:xfrm>
        <a:graphic>
          <a:graphicData uri="http://schemas.openxmlformats.org/drawingml/2006/table">
            <a:tbl>
              <a:tblPr/>
              <a:tblGrid>
                <a:gridCol w="2114041">
                  <a:extLst>
                    <a:ext uri="{9D8B030D-6E8A-4147-A177-3AD203B41FA5}">
                      <a16:colId xmlns:a16="http://schemas.microsoft.com/office/drawing/2014/main" val="3738737835"/>
                    </a:ext>
                  </a:extLst>
                </a:gridCol>
                <a:gridCol w="1858829">
                  <a:extLst>
                    <a:ext uri="{9D8B030D-6E8A-4147-A177-3AD203B41FA5}">
                      <a16:colId xmlns:a16="http://schemas.microsoft.com/office/drawing/2014/main" val="2507904775"/>
                    </a:ext>
                  </a:extLst>
                </a:gridCol>
                <a:gridCol w="2091447">
                  <a:extLst>
                    <a:ext uri="{9D8B030D-6E8A-4147-A177-3AD203B41FA5}">
                      <a16:colId xmlns:a16="http://schemas.microsoft.com/office/drawing/2014/main" val="150500404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264635201"/>
                    </a:ext>
                  </a:extLst>
                </a:gridCol>
                <a:gridCol w="1874288">
                  <a:extLst>
                    <a:ext uri="{9D8B030D-6E8A-4147-A177-3AD203B41FA5}">
                      <a16:colId xmlns:a16="http://schemas.microsoft.com/office/drawing/2014/main" val="1507954244"/>
                    </a:ext>
                  </a:extLst>
                </a:gridCol>
                <a:gridCol w="1926723">
                  <a:extLst>
                    <a:ext uri="{9D8B030D-6E8A-4147-A177-3AD203B41FA5}">
                      <a16:colId xmlns:a16="http://schemas.microsoft.com/office/drawing/2014/main" val="3695752098"/>
                    </a:ext>
                  </a:extLst>
                </a:gridCol>
              </a:tblGrid>
              <a:tr h="479777">
                <a:tc gridSpan="6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विद्यालय शिक्षक अनुपात (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 Teacher Ratio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)</a:t>
                      </a:r>
                    </a:p>
                  </a:txBody>
                  <a:tcPr marL="2390" marR="2390" marT="23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883673"/>
                  </a:ext>
                </a:extLst>
              </a:tr>
              <a:tr h="41980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विद्यालयको संख्या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शिक्षकको संख्या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Kalimati" panose="00000400000000000000" pitchFamily="2"/>
                        </a:rPr>
                        <a:t>School Teacher Ratio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495834"/>
                  </a:ext>
                </a:extLst>
              </a:tr>
              <a:tr h="8396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ea typeface="+mn-ea"/>
                          <a:cs typeface="Kalimati" panose="00000400000000000000" pitchFamily="2"/>
                        </a:rPr>
                        <a:t>आधारभुत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माध्यमिक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आधारभुत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माध्यमिक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आधारभुत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400" b="1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माध्यमिक तह</a:t>
                      </a:r>
                    </a:p>
                  </a:txBody>
                  <a:tcPr marL="2390" marR="2390" marT="23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0846176"/>
                  </a:ext>
                </a:extLst>
              </a:tr>
              <a:tr h="41980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</a:rPr>
                        <a:t>27</a:t>
                      </a: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23</a:t>
                      </a: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492</a:t>
                      </a: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112</a:t>
                      </a: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18.22</a:t>
                      </a: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7.25</a:t>
                      </a: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710852"/>
                  </a:ext>
                </a:extLst>
              </a:tr>
              <a:tr h="355061">
                <a:tc gridSpan="6">
                  <a:txBody>
                    <a:bodyPr/>
                    <a:lstStyle/>
                    <a:p>
                      <a:pPr marL="0" marR="0" lvl="0" indent="0" algn="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श्रोत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: </a:t>
                      </a:r>
                      <a:r>
                        <a:rPr lang="ne-N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राष्ट्रिय तथ्याङ्क कार्यालय (2023)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400" b="1" i="0" u="none" strike="noStrike" dirty="0">
                        <a:solidFill>
                          <a:srgbClr val="FF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400" b="1" i="0" u="none" strike="noStrike" dirty="0">
                        <a:solidFill>
                          <a:srgbClr val="FF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2390" marR="2390" marT="23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4701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2119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4812A-9108-BF7B-24D0-B1C7C23AB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8B4C87-0258-6F69-84A8-EF730568CC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934" y="979768"/>
            <a:ext cx="11694127" cy="5697120"/>
          </a:xfrm>
        </p:spPr>
        <p:txBody>
          <a:bodyPr>
            <a:normAutofit/>
          </a:bodyPr>
          <a:lstStyle/>
          <a:p>
            <a:pPr marL="457200" algn="just"/>
            <a:endParaRPr lang="ne-NP" sz="32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just"/>
            <a:endParaRPr lang="ne-NP" sz="32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just"/>
            <a:endParaRPr lang="ne-NP" sz="32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just"/>
            <a:endParaRPr lang="ne-NP" sz="32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just"/>
            <a:endParaRPr lang="ne-NP" sz="32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just"/>
            <a:endParaRPr lang="ne-NP" sz="32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just"/>
            <a:endParaRPr lang="ne-NP" sz="32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just"/>
            <a:endParaRPr lang="ne-NP" sz="32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just"/>
            <a:endParaRPr lang="ne-NP" sz="32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just"/>
            <a:endParaRPr lang="ne-NP" sz="32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just"/>
            <a:endParaRPr lang="ne-NP" sz="32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r"/>
            <a:r>
              <a:rPr lang="ne-NP" sz="2000" dirty="0">
                <a:solidFill>
                  <a:srgbClr val="000000"/>
                </a:solidFill>
                <a:latin typeface="Kalimati" panose="00000400000000000000" pitchFamily="2"/>
                <a:cs typeface="Kalimati" panose="00000400000000000000" pitchFamily="2"/>
              </a:rPr>
              <a:t>श्रोत </a:t>
            </a:r>
            <a:r>
              <a:rPr lang="en-US" sz="2000" dirty="0">
                <a:solidFill>
                  <a:srgbClr val="000000"/>
                </a:solidFill>
                <a:latin typeface="Kalimati" panose="00000400000000000000" pitchFamily="2"/>
                <a:cs typeface="Kalimati" panose="00000400000000000000" pitchFamily="2"/>
              </a:rPr>
              <a:t>: </a:t>
            </a:r>
            <a:r>
              <a:rPr lang="ne-NP" sz="2000" dirty="0">
                <a:solidFill>
                  <a:srgbClr val="000000"/>
                </a:solidFill>
                <a:latin typeface="Kalimati" panose="00000400000000000000" pitchFamily="2"/>
                <a:cs typeface="Kalimati" panose="00000400000000000000" pitchFamily="2"/>
              </a:rPr>
              <a:t>राष्ट्रिय तथ्याङ्क कार्यालय (2023)</a:t>
            </a:r>
            <a:endParaRPr lang="en-US" sz="2000" dirty="0">
              <a:solidFill>
                <a:srgbClr val="000000"/>
              </a:solidFill>
              <a:latin typeface="Kalimati" panose="00000400000000000000" pitchFamily="2"/>
              <a:cs typeface="Kalimati" panose="00000400000000000000" pitchFamily="2"/>
            </a:endParaRPr>
          </a:p>
          <a:p>
            <a:pPr marL="457200" algn="just"/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914400" indent="-457200" algn="just">
              <a:buFont typeface="Wingdings" panose="05000000000000000000" pitchFamily="2" charset="2"/>
              <a:buChar char="ü"/>
            </a:pPr>
            <a:endParaRPr lang="ne-NP" sz="3200" dirty="0">
              <a:cs typeface="Kalimati" panose="00000400000000000000" pitchFamily="2"/>
            </a:endParaRPr>
          </a:p>
          <a:p>
            <a:pPr marL="457200" algn="just"/>
            <a:endParaRPr lang="ne-NP" sz="3200" dirty="0">
              <a:cs typeface="Kalimati" panose="00000400000000000000" pitchFamily="2"/>
            </a:endParaRPr>
          </a:p>
          <a:p>
            <a:pPr marL="457200" algn="just"/>
            <a:endParaRPr lang="en-US" sz="32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76E5E7-7982-5D56-2AB8-1601CCB77FF5}"/>
              </a:ext>
            </a:extLst>
          </p:cNvPr>
          <p:cNvSpPr txBox="1"/>
          <p:nvPr/>
        </p:nvSpPr>
        <p:spPr>
          <a:xfrm>
            <a:off x="505838" y="181112"/>
            <a:ext cx="11686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शिक्षा तथा स्वास्थ्य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0131F35-924B-2CBD-0F32-394220759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613416"/>
              </p:ext>
            </p:extLst>
          </p:nvPr>
        </p:nvGraphicFramePr>
        <p:xfrm>
          <a:off x="1982378" y="827442"/>
          <a:ext cx="6918431" cy="5171096"/>
        </p:xfrm>
        <a:graphic>
          <a:graphicData uri="http://schemas.openxmlformats.org/drawingml/2006/table">
            <a:tbl>
              <a:tblPr/>
              <a:tblGrid>
                <a:gridCol w="4809952">
                  <a:extLst>
                    <a:ext uri="{9D8B030D-6E8A-4147-A177-3AD203B41FA5}">
                      <a16:colId xmlns:a16="http://schemas.microsoft.com/office/drawing/2014/main" val="1640339910"/>
                    </a:ext>
                  </a:extLst>
                </a:gridCol>
                <a:gridCol w="2108479">
                  <a:extLst>
                    <a:ext uri="{9D8B030D-6E8A-4147-A177-3AD203B41FA5}">
                      <a16:colId xmlns:a16="http://schemas.microsoft.com/office/drawing/2014/main" val="1621570283"/>
                    </a:ext>
                  </a:extLst>
                </a:gridCol>
              </a:tblGrid>
              <a:tr h="425113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उपलब्ध सुविधाहरुको आधारमा विद्यालयको अनुपात</a:t>
                      </a:r>
                    </a:p>
                  </a:txBody>
                  <a:tcPr marL="1000" marR="1000" marT="10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277826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सुविधाहरु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प्रतिशत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9893516"/>
                  </a:ext>
                </a:extLst>
              </a:tr>
              <a:tr h="5009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विद्यूत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100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3036704"/>
                  </a:ext>
                </a:extLst>
              </a:tr>
              <a:tr h="4257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इन्टरनेट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100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293185"/>
                  </a:ext>
                </a:extLst>
              </a:tr>
              <a:tr h="48665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खानेपानी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100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873860"/>
                  </a:ext>
                </a:extLst>
              </a:tr>
              <a:tr h="43084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शौचालय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100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540035"/>
                  </a:ext>
                </a:extLst>
              </a:tr>
              <a:tr h="4236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महिला शौचालय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95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8112034"/>
                  </a:ext>
                </a:extLst>
              </a:tr>
              <a:tr h="42543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खेल मैदान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100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062059"/>
                  </a:ext>
                </a:extLst>
              </a:tr>
              <a:tr h="41976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कम्प्युटर प्रयोगशाला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90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568761"/>
                  </a:ext>
                </a:extLst>
              </a:tr>
              <a:tr h="45652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विज्ञान प्रयोगशाला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85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076569"/>
                  </a:ext>
                </a:extLst>
              </a:tr>
              <a:tr h="42273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पुस्तकालय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60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242206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Ramp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 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90</a:t>
                      </a:r>
                    </a:p>
                  </a:txBody>
                  <a:tcPr marL="1000" marR="1000" marT="1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735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44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D2FE2-A2D8-FD51-E7EC-BC7599102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397B790-D670-4205-84DC-642A7A9CF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644" y="4630366"/>
            <a:ext cx="11801130" cy="1894198"/>
          </a:xfrm>
        </p:spPr>
        <p:txBody>
          <a:bodyPr>
            <a:normAutofit/>
          </a:bodyPr>
          <a:lstStyle/>
          <a:p>
            <a:pPr marL="574675" indent="-457200" algn="just"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सुनवल स्वास्थ्य चौकीलाई स्तरोन्नति गरी १५ शैयाको प्राथमिक अस्पताल बनाइएको</a:t>
            </a:r>
          </a:p>
          <a:p>
            <a:pPr marL="574675" indent="-457200" algn="just"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१२ वटा स्वास्थ्य संस्थाहरु किशोर किशोरी मैत्री स्वास्थ्य संस्था घोषणा </a:t>
            </a:r>
            <a:r>
              <a:rPr lang="ne-NP" sz="2000" dirty="0">
                <a:solidFill>
                  <a:srgbClr val="002060"/>
                </a:solidFill>
                <a:cs typeface="Kalimati" panose="00000400000000000000" pitchFamily="2"/>
              </a:rPr>
              <a:t>(श्रोत – नवलपरासी खबर, २०८२ असार १६)</a:t>
            </a:r>
            <a:endParaRPr lang="en-US" sz="2800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12F61A-C591-BB94-6F63-CD5910E37E2F}"/>
              </a:ext>
            </a:extLst>
          </p:cNvPr>
          <p:cNvSpPr txBox="1"/>
          <p:nvPr/>
        </p:nvSpPr>
        <p:spPr>
          <a:xfrm>
            <a:off x="1289232" y="181112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शिक्षा तथा स्वास्थ्य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F7ABB91-FDBB-047B-EE71-E5E43F44DA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989544"/>
              </p:ext>
            </p:extLst>
          </p:nvPr>
        </p:nvGraphicFramePr>
        <p:xfrm>
          <a:off x="914401" y="832255"/>
          <a:ext cx="9075906" cy="3728802"/>
        </p:xfrm>
        <a:graphic>
          <a:graphicData uri="http://schemas.openxmlformats.org/drawingml/2006/table">
            <a:tbl>
              <a:tblPr/>
              <a:tblGrid>
                <a:gridCol w="5330292">
                  <a:extLst>
                    <a:ext uri="{9D8B030D-6E8A-4147-A177-3AD203B41FA5}">
                      <a16:colId xmlns:a16="http://schemas.microsoft.com/office/drawing/2014/main" val="4098419756"/>
                    </a:ext>
                  </a:extLst>
                </a:gridCol>
                <a:gridCol w="3745614">
                  <a:extLst>
                    <a:ext uri="{9D8B030D-6E8A-4147-A177-3AD203B41FA5}">
                      <a16:colId xmlns:a16="http://schemas.microsoft.com/office/drawing/2014/main" val="1700032530"/>
                    </a:ext>
                  </a:extLst>
                </a:gridCol>
              </a:tblGrid>
              <a:tr h="333382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स्वास्थ्य संस्थाहरुको संख्या</a:t>
                      </a:r>
                    </a:p>
                  </a:txBody>
                  <a:tcPr marL="1366" marR="1366" marT="1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1366" marR="1366" marT="1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823857"/>
                  </a:ext>
                </a:extLst>
              </a:tr>
              <a:tr h="3333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प्रकार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संख्या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853126"/>
                  </a:ext>
                </a:extLst>
              </a:tr>
              <a:tr h="4469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प्राथमिक अस्पताल (१५ शैया)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5233868"/>
                  </a:ext>
                </a:extLst>
              </a:tr>
              <a:tr h="4396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प्राथमिक स्वास्थ्य केन्द्र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10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074252"/>
                  </a:ext>
                </a:extLst>
              </a:tr>
              <a:tr h="4044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स्वास्थ्य चौकी (हे.पो.)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3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235733"/>
                  </a:ext>
                </a:extLst>
              </a:tr>
              <a:tr h="4659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शहरी स्वास्थ्य केन्द्र 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399942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निदान केन्द्र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4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176782"/>
                  </a:ext>
                </a:extLst>
              </a:tr>
              <a:tr h="4484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सामुदायिक स्वास्थ्य क्लिनिक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९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764184"/>
                  </a:ext>
                </a:extLst>
              </a:tr>
              <a:tr h="333382">
                <a:tc gridSpan="2">
                  <a:txBody>
                    <a:bodyPr/>
                    <a:lstStyle/>
                    <a:p>
                      <a:pPr marL="0" marR="0" lvl="0" indent="0" algn="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 </a:t>
                      </a:r>
                      <a:r>
                        <a:rPr lang="ne-NP" sz="20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श्रोत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: </a:t>
                      </a:r>
                      <a:r>
                        <a:rPr lang="ne-NP" sz="20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राष्ट्रिय तथ्याङ्क कार्यालय (2023)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337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409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029A1-9EA3-9098-26FA-028CA27F8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0473701-3F91-A2BB-6EAB-AC1C83D47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644" y="827443"/>
            <a:ext cx="11801130" cy="5697121"/>
          </a:xfrm>
        </p:spPr>
        <p:txBody>
          <a:bodyPr>
            <a:normAutofit/>
          </a:bodyPr>
          <a:lstStyle/>
          <a:p>
            <a:pPr marL="117475" algn="just">
              <a:tabLst>
                <a:tab pos="739775" algn="l"/>
              </a:tabLst>
            </a:pPr>
            <a:endParaRPr lang="en-US" sz="2800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pic>
        <p:nvPicPr>
          <p:cNvPr id="4" name="Picture 3" descr="A group of people holding a certificate">
            <a:extLst>
              <a:ext uri="{FF2B5EF4-FFF2-40B4-BE49-F238E27FC236}">
                <a16:creationId xmlns:a16="http://schemas.microsoft.com/office/drawing/2014/main" id="{27375C02-453F-C024-FF80-CF112401F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44" y="0"/>
            <a:ext cx="121234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9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D55DF-CE78-D250-52BC-D1ED90BEC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3DE9AAF-CC61-A8A9-A280-B8B8AC520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006" y="4096942"/>
            <a:ext cx="11801130" cy="2575134"/>
          </a:xfrm>
        </p:spPr>
        <p:txBody>
          <a:bodyPr>
            <a:normAutofit/>
          </a:bodyPr>
          <a:lstStyle/>
          <a:p>
            <a:pPr marL="574675" indent="-457200" algn="just"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सुनवल खानेपानी उपभोक्ता तथा सरसफाइ संस्थाबाट संचालित खानेपानी आयोजनाको क्षमता बढाउन संघबाट समेत बजेट प्राप्त भइ संस्थासँगको साझेदारीमा निर्माण कार्य भइरहेको ।</a:t>
            </a:r>
          </a:p>
          <a:p>
            <a:pPr marL="574675" indent="-457200" algn="just"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४५ हजार भन्दा बढीले शुद्ध पिउने पानी प्राप्त गर्ने</a:t>
            </a:r>
            <a:endParaRPr lang="en-US" sz="3600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24BFD-1C6D-BB3A-D85A-63D67C5464C0}"/>
              </a:ext>
            </a:extLst>
          </p:cNvPr>
          <p:cNvSpPr txBox="1"/>
          <p:nvPr/>
        </p:nvSpPr>
        <p:spPr>
          <a:xfrm>
            <a:off x="997402" y="185924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शिक्षा तथा स्वास्थ्य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F3DB98E-EBB2-E9EC-239B-BC1CD0F0D1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320525"/>
              </p:ext>
            </p:extLst>
          </p:nvPr>
        </p:nvGraphicFramePr>
        <p:xfrm>
          <a:off x="914401" y="832255"/>
          <a:ext cx="9075905" cy="2991330"/>
        </p:xfrm>
        <a:graphic>
          <a:graphicData uri="http://schemas.openxmlformats.org/drawingml/2006/table">
            <a:tbl>
              <a:tblPr/>
              <a:tblGrid>
                <a:gridCol w="3358084">
                  <a:extLst>
                    <a:ext uri="{9D8B030D-6E8A-4147-A177-3AD203B41FA5}">
                      <a16:colId xmlns:a16="http://schemas.microsoft.com/office/drawing/2014/main" val="4098419756"/>
                    </a:ext>
                  </a:extLst>
                </a:gridCol>
                <a:gridCol w="3358084">
                  <a:extLst>
                    <a:ext uri="{9D8B030D-6E8A-4147-A177-3AD203B41FA5}">
                      <a16:colId xmlns:a16="http://schemas.microsoft.com/office/drawing/2014/main" val="1995433175"/>
                    </a:ext>
                  </a:extLst>
                </a:gridCol>
                <a:gridCol w="2359737">
                  <a:extLst>
                    <a:ext uri="{9D8B030D-6E8A-4147-A177-3AD203B41FA5}">
                      <a16:colId xmlns:a16="http://schemas.microsoft.com/office/drawing/2014/main" val="1700032530"/>
                    </a:ext>
                  </a:extLst>
                </a:gridCol>
              </a:tblGrid>
              <a:tr h="444641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खानेपानी वितरणको अवस्था</a:t>
                      </a:r>
                    </a:p>
                  </a:txBody>
                  <a:tcPr marL="1366" marR="1366" marT="1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1366" marR="1366" marT="1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823857"/>
                  </a:ext>
                </a:extLst>
              </a:tr>
              <a:tr h="48867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प्रकार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संस्था/उत्पादकको संख्या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लिटर प्रति दिन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853126"/>
                  </a:ext>
                </a:extLst>
              </a:tr>
              <a:tr h="5006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सरकारी आयोजना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0</a:t>
                      </a:r>
                    </a:p>
                  </a:txBody>
                  <a:tcPr marL="1366" marR="1366" marT="1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1366" marR="1366" marT="1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5233868"/>
                  </a:ext>
                </a:extLst>
              </a:tr>
              <a:tr h="5746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समुदायबाट संचालित आयोजना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9</a:t>
                      </a:r>
                    </a:p>
                  </a:txBody>
                  <a:tcPr marL="1366" marR="1366" marT="1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45</a:t>
                      </a: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,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00</a:t>
                      </a: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,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000</a:t>
                      </a:r>
                    </a:p>
                  </a:txBody>
                  <a:tcPr marL="1366" marR="1366" marT="1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074252"/>
                  </a:ext>
                </a:extLst>
              </a:tr>
              <a:tr h="4573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निजि क्षेत्र</a:t>
                      </a: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6</a:t>
                      </a:r>
                    </a:p>
                  </a:txBody>
                  <a:tcPr marL="1366" marR="1366" marT="1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४०,०००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1366" marR="1366" marT="1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235733"/>
                  </a:ext>
                </a:extLst>
              </a:tr>
              <a:tr h="333382">
                <a:tc gridSpan="3">
                  <a:txBody>
                    <a:bodyPr/>
                    <a:lstStyle/>
                    <a:p>
                      <a:pPr marL="0" marR="0" lvl="0" indent="0" algn="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 </a:t>
                      </a:r>
                      <a:r>
                        <a:rPr lang="ne-NP" sz="20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श्रोत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: </a:t>
                      </a:r>
                      <a:r>
                        <a:rPr lang="ne-NP" sz="20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राष्ट्रिय तथ्याङ्क कार्यालय (2023)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1366" marR="1366" marT="1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337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3406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7FF2F-979D-CECA-1AC8-5FE6B8E27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8A7DBD4-E303-7833-FA92-7C1BDDE210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647" y="278296"/>
            <a:ext cx="11694127" cy="647486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ne-NP" sz="2400" dirty="0">
              <a:latin typeface="Times New Roman" panose="02020603050405020304" pitchFamily="18" charset="0"/>
              <a:cs typeface="Kalimati" panose="00000400000000000000" pitchFamily="2"/>
            </a:endParaRPr>
          </a:p>
          <a:p>
            <a:pPr marL="1082675" algn="just">
              <a:lnSpc>
                <a:spcPct val="150000"/>
              </a:lnSpc>
            </a:pPr>
            <a:endParaRPr lang="ne-NP" sz="3200" dirty="0">
              <a:cs typeface="Kalimati" panose="00000400000000000000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4800" dirty="0">
              <a:cs typeface="Kalimati" panose="00000400000000000000" pitchFamily="2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2CB91D9-9D47-D7E2-1F4A-5AAF096BC7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4720515"/>
              </p:ext>
            </p:extLst>
          </p:nvPr>
        </p:nvGraphicFramePr>
        <p:xfrm>
          <a:off x="107004" y="104837"/>
          <a:ext cx="11974749" cy="6548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5443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34380-A4DF-2FD8-C61B-5F24E1AC9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AC30FDC-4BC3-2F57-E42E-0A840D7F9D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647" y="278296"/>
            <a:ext cx="11694127" cy="647486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ne-NP" sz="2400" dirty="0">
              <a:latin typeface="Times New Roman" panose="02020603050405020304" pitchFamily="18" charset="0"/>
              <a:cs typeface="Kalimati" panose="00000400000000000000" pitchFamily="2"/>
            </a:endParaRPr>
          </a:p>
          <a:p>
            <a:pPr marL="1082675" algn="just">
              <a:lnSpc>
                <a:spcPct val="150000"/>
              </a:lnSpc>
            </a:pPr>
            <a:endParaRPr lang="ne-NP" sz="3200" dirty="0">
              <a:cs typeface="Kalimati" panose="00000400000000000000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4800" dirty="0">
              <a:cs typeface="Kalimati" panose="00000400000000000000" pitchFamily="2"/>
            </a:endParaRPr>
          </a:p>
        </p:txBody>
      </p:sp>
      <p:pic>
        <p:nvPicPr>
          <p:cNvPr id="5" name="Picture 4" descr="A building under construction with a red wheel">
            <a:extLst>
              <a:ext uri="{FF2B5EF4-FFF2-40B4-BE49-F238E27FC236}">
                <a16:creationId xmlns:a16="http://schemas.microsoft.com/office/drawing/2014/main" id="{318A70C6-8B5C-30B8-6C1E-4F93A6F98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76" y="161531"/>
            <a:ext cx="11170452" cy="658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84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8BD71-1DAC-7F72-31B5-903C66FD0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E1203B-3D05-2B0C-C873-CCF45A706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647" y="278296"/>
            <a:ext cx="11694127" cy="647486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ne-NP" sz="2400" dirty="0">
              <a:latin typeface="Times New Roman" panose="02020603050405020304" pitchFamily="18" charset="0"/>
              <a:cs typeface="Kalimati" panose="00000400000000000000" pitchFamily="2"/>
            </a:endParaRPr>
          </a:p>
          <a:p>
            <a:pPr marL="1082675" algn="just">
              <a:lnSpc>
                <a:spcPct val="150000"/>
              </a:lnSpc>
            </a:pPr>
            <a:endParaRPr lang="ne-NP" sz="3200" dirty="0">
              <a:cs typeface="Kalimati" panose="00000400000000000000" pitchFamily="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4800" dirty="0">
              <a:cs typeface="Kalimati" panose="00000400000000000000" pitchFamily="2"/>
            </a:endParaRPr>
          </a:p>
        </p:txBody>
      </p:sp>
      <p:pic>
        <p:nvPicPr>
          <p:cNvPr id="4" name="Picture 3" descr="A screenshot of a computer">
            <a:extLst>
              <a:ext uri="{FF2B5EF4-FFF2-40B4-BE49-F238E27FC236}">
                <a16:creationId xmlns:a16="http://schemas.microsoft.com/office/drawing/2014/main" id="{20007B4B-1237-5261-55D7-9A8FC9E74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26" y="946404"/>
            <a:ext cx="11892221" cy="49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52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1378E-21AE-E01F-02D9-B44EC0FE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67FCC5C-638B-6727-4D6B-CC236CC89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644" y="958362"/>
            <a:ext cx="11801130" cy="5566202"/>
          </a:xfrm>
        </p:spPr>
        <p:txBody>
          <a:bodyPr>
            <a:normAutofit lnSpcReduction="10000"/>
          </a:bodyPr>
          <a:lstStyle/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कृषि तथा पशुपालन मुख्य पेशको रुपमा रहेको (22.5% भन्दा बढी)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भौगोलिक विविधतासँगै हावापानीमा देखिएको विविधताले जमिन कृषियोग्य र उब्जाउ रहेको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धान, मकै र गहुँ मुख्य उत्पादन, नगदे बालीको रुपमा तोरी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तथा तरकारीको उत्पादन । 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कुल खेतीयोग्य जमिन – 6012 हेक्टर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खेती गरीएको जमिन - 5500 हेक्टर (कुल खेतियोग्य जमिनको 91.48%)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सिचाइ सुविधा पुगेको – 4000 हेक्टर (कुल खेतियोग्य जमिनको 66.53%)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कृषक लक्षित तालिमहरु संचालन गर्ने गरिएको</a:t>
            </a:r>
          </a:p>
          <a:p>
            <a:pPr marL="574675" indent="-457200" algn="just"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en-US" sz="2800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996DC2-E572-0FC8-2E5F-5648F6629A05}"/>
              </a:ext>
            </a:extLst>
          </p:cNvPr>
          <p:cNvSpPr txBox="1"/>
          <p:nvPr/>
        </p:nvSpPr>
        <p:spPr>
          <a:xfrm>
            <a:off x="997402" y="185924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कृषि, उद्योग तथा पर्यटन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60047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E2958-B71B-12DF-E070-5FA3F943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E3A077C-9AA4-F1C8-B342-E45FF32E6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644" y="958362"/>
            <a:ext cx="11801130" cy="5566202"/>
          </a:xfrm>
        </p:spPr>
        <p:txBody>
          <a:bodyPr>
            <a:normAutofit lnSpcReduction="10000"/>
          </a:bodyPr>
          <a:lstStyle/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लक्ष्मी स्टिल, बुटवल सिमेन्ट उद्योग, सर्वोत्तम सिमेन्ट उद्योग र पालपा सिमेन्ट उद्योग जस्ता ठूला उद्योगहरु रहेका ।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३ वटा डिस्टिलरी कारखाना संचालनमा रहेका 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एक दर्जन भन्दा बढी बैंक तथा वित्तीय सांस्था सञ्चालनमा रहेका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परम्परागत सीपमा आधारित साना तथा घरेलु उद्योगहरु संचालनमा रहेका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स्थानीय उत्पादन विक्रि गर्न साना व्यवसायीहरुको लागि स्थानीय बजारहरुमा आइतबार र मंगलबार हाटबजार लाग्ने गरेको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सबै वडाहरुमा महिला उधम केन्द्रको स्थापना (सीप सिकाउने) 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नेपालकै ठूलो चिनी उद्योगको रुपमा रहेको लुम्बिनी चिनी उद्योग रुग्ण अवस्थामा </a:t>
            </a:r>
            <a:endParaRPr lang="en-US" sz="2800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A54831-3820-DFC4-23B0-FCE22253AAF0}"/>
              </a:ext>
            </a:extLst>
          </p:cNvPr>
          <p:cNvSpPr txBox="1"/>
          <p:nvPr/>
        </p:nvSpPr>
        <p:spPr>
          <a:xfrm>
            <a:off x="997402" y="185924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कृषि, उद्योग तथा पर्यटन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50730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7454-22BB-42BC-67BC-9433C58D9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EECFB0C-778B-B5B3-6921-74019236A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644" y="958362"/>
            <a:ext cx="11801130" cy="5566202"/>
          </a:xfrm>
        </p:spPr>
        <p:txBody>
          <a:bodyPr>
            <a:normAutofit/>
          </a:bodyPr>
          <a:lstStyle/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पर्यटकीय स्थलहरु 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: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बाबा बर्दगोरिया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महल पोखरी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सोमनाथ बाबा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बिहार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मामी सति सावरिया 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उत्तरायन मन्दिर 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ओमेश्वर मन्दिर 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ऐतिहासिक देवदह ताल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 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डाकापानी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 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पिकनिक स्थान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स्वाठी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 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पोखरी 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बनकट्टी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 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 बुद्धको मूर्ति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बैरागनाथ मन्दिर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,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कृष्णको दामोदर स्वरुपको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 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प्रतिमा 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भगवान बुद्धसँग जोडिएको रामग्राम र देवदहसँग सिमाना पर्ने भएकोले धार्मिक पर्यटकहरु भित्र्याउने अवसर रहेको 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सुनवल हिल पार्क निर्माणाधीन अवस्थामा रहेको</a:t>
            </a:r>
            <a:r>
              <a:rPr lang="en-US" sz="2800" dirty="0">
                <a:solidFill>
                  <a:srgbClr val="002060"/>
                </a:solidFill>
                <a:cs typeface="Kalimati" panose="00000400000000000000" pitchFamily="2"/>
              </a:rPr>
              <a:t> : </a:t>
            </a: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पर्यटकीय गन्तब्यको रुपमा विकास गर्ने लक्ष्य  </a:t>
            </a:r>
            <a:endParaRPr lang="en-US" sz="2800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E618C-EE82-3864-A83C-32BD97F833EA}"/>
              </a:ext>
            </a:extLst>
          </p:cNvPr>
          <p:cNvSpPr txBox="1"/>
          <p:nvPr/>
        </p:nvSpPr>
        <p:spPr>
          <a:xfrm>
            <a:off x="997402" y="185924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कृषि, उद्योग तथा पर्यटन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109894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6C421-A4C1-7DAC-1C82-0508608D9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odel of a stadium">
            <a:extLst>
              <a:ext uri="{FF2B5EF4-FFF2-40B4-BE49-F238E27FC236}">
                <a16:creationId xmlns:a16="http://schemas.microsoft.com/office/drawing/2014/main" id="{A59BD831-33DE-5979-0F73-85E484EEE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53" y="141824"/>
            <a:ext cx="11171094" cy="62226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4238C0-8D6A-88D0-638A-0F55169CED68}"/>
              </a:ext>
            </a:extLst>
          </p:cNvPr>
          <p:cNvSpPr txBox="1"/>
          <p:nvPr/>
        </p:nvSpPr>
        <p:spPr>
          <a:xfrm>
            <a:off x="3710353" y="6364482"/>
            <a:ext cx="4923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2800" b="1" dirty="0">
                <a:cs typeface="Kalimati" panose="00000400000000000000" pitchFamily="2"/>
              </a:rPr>
              <a:t>सुनवल हिलपार्क - गुरुयोजना</a:t>
            </a:r>
            <a:endParaRPr lang="en-US" sz="28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46442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50C74-4105-BF0C-0DFF-4A7F0D44B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C84AD29-CD78-A826-BE3E-0F1DC20CCE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644" y="958362"/>
            <a:ext cx="11801130" cy="5713714"/>
          </a:xfrm>
        </p:spPr>
        <p:txBody>
          <a:bodyPr>
            <a:normAutofit/>
          </a:bodyPr>
          <a:lstStyle/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सुनवल महलपोखरी हूँदै पाल्पा रामपुर काली गण्डकी कोरिडोर देखि तनहु जोड्ने सडक</a:t>
            </a:r>
            <a:r>
              <a:rPr lang="en-US" sz="2800" dirty="0">
                <a:cs typeface="Kalimati" panose="00000400000000000000" pitchFamily="2"/>
              </a:rPr>
              <a:t> </a:t>
            </a:r>
            <a:r>
              <a:rPr lang="ne-NP" sz="2800" dirty="0">
                <a:cs typeface="Kalimati" panose="00000400000000000000" pitchFamily="2"/>
              </a:rPr>
              <a:t>र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भुमही बेबेरे मिजादमार हुँदै गण्डकी प्रदेशको विनयी त्रिवेणी गा.पा. ५ देउराली हुँदै पाल्पा रामपुरसम्म जोड्ने सडक निर्माण गर्ने लक्ष्य रहेको ।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अन्तर वडा जोड्ने सडकहरुलाई प्राथमिकता दिइएको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राष्ट्रिय भवन संहिता र नगरपालिकाको भवन निर्माण सम्बन्धी मापदण्ड, २०७५ लागु गरिएको 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खेलकुद विकासको लागि खेल मैदान निर्माण तर्फ क्रमागत रुपमा लगानी भइरहेको  </a:t>
            </a:r>
            <a:endParaRPr lang="en-US" sz="28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6D20C-0C54-B575-394D-8F06C0EF003E}"/>
              </a:ext>
            </a:extLst>
          </p:cNvPr>
          <p:cNvSpPr txBox="1"/>
          <p:nvPr/>
        </p:nvSpPr>
        <p:spPr>
          <a:xfrm>
            <a:off x="997402" y="185924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भौतिक पूर्वाधार 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33775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8A59A-5A3F-277D-BC67-69A5C1A9D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618506C-6337-2DC2-86BE-76FE194D3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644" y="958362"/>
            <a:ext cx="11801130" cy="5713714"/>
          </a:xfrm>
        </p:spPr>
        <p:txBody>
          <a:bodyPr>
            <a:normAutofit/>
          </a:bodyPr>
          <a:lstStyle/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प्रदेश सरकारबाट स्वीकृत प्रदेश यातायात गुरुयोजनामा निम्न सडकहरु समावेश भएका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रामग्राम सान्डा - सन्तपुर - बडेरा </a:t>
            </a:r>
            <a:r>
              <a:rPr lang="en-US" sz="2800" dirty="0">
                <a:cs typeface="Kalimati" panose="00000400000000000000" pitchFamily="2"/>
              </a:rPr>
              <a:t>MRM - </a:t>
            </a:r>
            <a:r>
              <a:rPr lang="ne-NP" sz="2800" dirty="0">
                <a:cs typeface="Kalimati" panose="00000400000000000000" pitchFamily="2"/>
              </a:rPr>
              <a:t>बर्दगोरिया मन्दिर-मिश्रौली-वासाबसही-अमरदिप टोल सडक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हुलास (रामग्राम-11)- घ्यूडल्ला- सन्डा- मुखियाटोल- हसनापुर- खकरिबारी- गैडाखाँल- दशकठ्ठा- रामपुर चौराहा- मिलनचोक- अलकत्रेडाँडा (म‍.रा.मा.) - मच्छरमारा -वनाहा-विसासय-तिल्काना-जोडेनी-विहारी सडक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हर्कटा-मामिसत्तिसवारिया-मिस्रौली-जर्घा-धुर्कोट सडक</a:t>
            </a:r>
            <a:endParaRPr lang="en-US" sz="28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DCBD75-69EA-3462-8FBB-7589F040C677}"/>
              </a:ext>
            </a:extLst>
          </p:cNvPr>
          <p:cNvSpPr txBox="1"/>
          <p:nvPr/>
        </p:nvSpPr>
        <p:spPr>
          <a:xfrm>
            <a:off x="997402" y="185924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भौतिक पूर्वाधार 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86107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6FC1F-73EE-DB4E-56E3-6B50CA50F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7216D1B-527F-00B8-FFAD-97DBB1788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644" y="958362"/>
            <a:ext cx="11801130" cy="5713714"/>
          </a:xfrm>
        </p:spPr>
        <p:txBody>
          <a:bodyPr>
            <a:normAutofit/>
          </a:bodyPr>
          <a:lstStyle/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प्रदेश सरकारबाट स्वीकृत प्रदेश यातायात गुरुयोजनामा निम्न सडकहरु समावेश भएका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कुनवार जमुवाड-भटौडी-सहकारीचोक-भुमही-केरवानी-बेवारे-मिजादमार सडक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मच्छरमारा- सुनवल (तुरीया)-परसवल-अमरौड-बंजारिया-घिन्हा-बकेना- लालपाटी-तोनवा-तरकुलाहा-सनइ पडरी सडक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पोखरापाली-बंजारिया-धरमपुर-बैरागनाथ-ज्यामिरे सडक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solidFill>
                  <a:schemeClr val="accent2">
                    <a:lumMod val="75000"/>
                  </a:schemeClr>
                </a:solidFill>
                <a:cs typeface="Kalimati" panose="00000400000000000000" pitchFamily="2"/>
              </a:rPr>
              <a:t>महेशपुर बर्डर – परासी – सुनवल – महलपोखरी – गोठादी - पाल्पा सडक (प्रदेश राजमार्गको रुपमा सुचिकृत भएको)</a:t>
            </a:r>
            <a:endParaRPr lang="en-US" sz="2800" dirty="0">
              <a:solidFill>
                <a:schemeClr val="accent2">
                  <a:lumMod val="75000"/>
                </a:schemeClr>
              </a:solidFill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266B9A-31A7-6EDE-8352-E900D28694CE}"/>
              </a:ext>
            </a:extLst>
          </p:cNvPr>
          <p:cNvSpPr txBox="1"/>
          <p:nvPr/>
        </p:nvSpPr>
        <p:spPr>
          <a:xfrm>
            <a:off x="997402" y="185924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भौतिक पूर्वाधार 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57034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DAE53-9FDE-0C60-29E4-8E882A813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894B06-D0A2-C877-DC56-558D9803AA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644" y="958362"/>
            <a:ext cx="11801130" cy="5713714"/>
          </a:xfrm>
        </p:spPr>
        <p:txBody>
          <a:bodyPr>
            <a:normAutofit/>
          </a:bodyPr>
          <a:lstStyle/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ne-NP" sz="2800" dirty="0">
                <a:solidFill>
                  <a:srgbClr val="002060"/>
                </a:solidFill>
                <a:cs typeface="Kalimati" panose="00000400000000000000" pitchFamily="2"/>
              </a:rPr>
              <a:t>प्रदेश सरकारबाट यस नगरपालिका भित्र निर्माण भएका/भइरहेका सडक पुलहरु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अँधेरी खोला सडक पुल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बेलारी खोला सडक पुल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बेतिया घोला पुल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पानभार खोला सडक पुल (निर्माणाधीन)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सोमनाथ खोला पुल (निर्माणाधीन)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तिल्काना बक्स पुल (निर्माणाधीन)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dirty="0">
                <a:cs typeface="Kalimati" panose="00000400000000000000" pitchFamily="2"/>
              </a:rPr>
              <a:t>शितलपानी बक्स पुल (निर्माणाधीन)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ne-NP" sz="2800" dirty="0">
              <a:cs typeface="Kalimati" panose="00000400000000000000" pitchFamily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93B89B-007E-1B4B-ED2F-92B0FAD9D30D}"/>
              </a:ext>
            </a:extLst>
          </p:cNvPr>
          <p:cNvSpPr txBox="1"/>
          <p:nvPr/>
        </p:nvSpPr>
        <p:spPr>
          <a:xfrm>
            <a:off x="997402" y="185924"/>
            <a:ext cx="964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भौतिक पूर्वाधार 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88273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9C462-F532-12ED-A1BF-246CBB1B3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BC8D9F6-0934-3953-4026-5BD43964FD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644" y="958362"/>
            <a:ext cx="11801130" cy="5713714"/>
          </a:xfrm>
        </p:spPr>
        <p:txBody>
          <a:bodyPr>
            <a:normAutofit/>
          </a:bodyPr>
          <a:lstStyle/>
          <a:p>
            <a:pPr marL="685800" algn="just">
              <a:lnSpc>
                <a:spcPct val="150000"/>
              </a:lnSpc>
              <a:tabLst>
                <a:tab pos="739775" algn="l"/>
              </a:tabLst>
            </a:pPr>
            <a:endParaRPr lang="ne-NP" sz="2800" dirty="0">
              <a:cs typeface="Kalimati" panose="00000400000000000000" pitchFamily="2"/>
            </a:endParaRPr>
          </a:p>
        </p:txBody>
      </p:sp>
      <p:pic>
        <p:nvPicPr>
          <p:cNvPr id="4" name="Picture 3" descr="A map of a forest">
            <a:extLst>
              <a:ext uri="{FF2B5EF4-FFF2-40B4-BE49-F238E27FC236}">
                <a16:creationId xmlns:a16="http://schemas.microsoft.com/office/drawing/2014/main" id="{90A39E13-C335-7998-C766-92D2E33BC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" y="138668"/>
            <a:ext cx="11959078" cy="67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1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19F17-EF63-7536-FAD3-A3AD84DD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7F1D1ED-3F9A-0F0A-DAA9-845FC7B455A1}"/>
              </a:ext>
            </a:extLst>
          </p:cNvPr>
          <p:cNvSpPr txBox="1"/>
          <p:nvPr/>
        </p:nvSpPr>
        <p:spPr>
          <a:xfrm>
            <a:off x="310661" y="368127"/>
            <a:ext cx="11377246" cy="4267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नगरपालिकालाई उपलब्ध साधन र श्रोतको समुचित प्रयोग गर्दै दिगो विकासका लक्ष्य हासिल गर्ने उद्देश्यका साथ नगरपालिकाले पहिलो आवधिक विकास योजना (२०७९/८० - २०८३/८४) तयार गरेको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७७ कि.मि. सडक कालोपत्रे गर्ने लक्ष्य रहेको</a:t>
            </a:r>
          </a:p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“कृषि पर्यटन, प्राकृतिक श्रोत</a:t>
            </a:r>
            <a:r>
              <a:rPr lang="en-US" sz="3600" b="1" dirty="0">
                <a:solidFill>
                  <a:srgbClr val="C00000"/>
                </a:solidFill>
                <a:cs typeface="Kalimati" panose="00000400000000000000" pitchFamily="2"/>
              </a:rPr>
              <a:t>, </a:t>
            </a: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उद्योग र व्यापार समृद्ध सुनवलको आधार”  </a:t>
            </a:r>
            <a:endParaRPr lang="en-US" sz="36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128475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BE7F6-B5D1-4511-C63F-485AA0D4E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C9C3546-7216-4CC5-7A2F-9CD63B878BE5}"/>
              </a:ext>
            </a:extLst>
          </p:cNvPr>
          <p:cNvSpPr txBox="1"/>
          <p:nvPr/>
        </p:nvSpPr>
        <p:spPr>
          <a:xfrm>
            <a:off x="310661" y="368127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 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(Sustainable Development)</a:t>
            </a:r>
            <a:r>
              <a:rPr lang="ne-NP" sz="3600" b="1" dirty="0">
                <a:solidFill>
                  <a:srgbClr val="C0000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 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66DDF5-2BE5-92F5-7767-7BDC62EF8445}"/>
              </a:ext>
            </a:extLst>
          </p:cNvPr>
          <p:cNvSpPr txBox="1"/>
          <p:nvPr/>
        </p:nvSpPr>
        <p:spPr>
          <a:xfrm>
            <a:off x="378069" y="1732085"/>
            <a:ext cx="11570677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cs typeface="Kalimati" panose="00000400000000000000" pitchFamily="2"/>
              </a:rPr>
              <a:t>टिकाउपूर्ण र धान्न सकिने विकास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cs typeface="Kalimati" panose="00000400000000000000" pitchFamily="2"/>
              </a:rPr>
              <a:t>प्रकृतिमा सन्तुलन कायम हुने गरी साधन श्रोतको प्रयोग गरी गरीने विकास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cs typeface="Kalimati" panose="00000400000000000000" pitchFamily="2"/>
              </a:rPr>
              <a:t>जनताको जिवनस्तर उकास्ने विकास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cs typeface="Kalimati" panose="00000400000000000000" pitchFamily="2"/>
              </a:rPr>
              <a:t>सबै जनतालाई समान अधिकार दिने र जनताको अपनत्व हुने विकास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cs typeface="Kalimati" panose="00000400000000000000" pitchFamily="2"/>
              </a:rPr>
              <a:t>भावी पुस्ताको सुन्दर भविष्य सुनिश्चित हुने विकास  </a:t>
            </a:r>
            <a:endParaRPr lang="en-US" sz="28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8434561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71CB1-CB22-AE50-A819-6036F46F0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2DA55-5063-7525-992B-9F6E975C7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9076" y="1063486"/>
            <a:ext cx="9722993" cy="391601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ne-NP" b="1" dirty="0">
                <a:solidFill>
                  <a:srgbClr val="C00000"/>
                </a:solidFill>
                <a:cs typeface="Kalimati" panose="00000400000000000000" pitchFamily="2"/>
              </a:rPr>
              <a:t>सुनवल नगरपालिका</a:t>
            </a:r>
            <a:br>
              <a:rPr lang="en-US" dirty="0">
                <a:solidFill>
                  <a:srgbClr val="C00000"/>
                </a:solidFill>
                <a:cs typeface="Kalimati" panose="00000400000000000000" pitchFamily="2"/>
              </a:rPr>
            </a:br>
            <a:r>
              <a:rPr lang="ne-NP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br>
              <a:rPr lang="ne-NP" b="1" dirty="0">
                <a:solidFill>
                  <a:srgbClr val="C00000"/>
                </a:solidFill>
                <a:cs typeface="Kalimati" panose="00000400000000000000" pitchFamily="2"/>
              </a:rPr>
            </a:br>
            <a:endParaRPr lang="en-US" sz="5400" b="1" dirty="0">
              <a:solidFill>
                <a:srgbClr val="C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795974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0951E-E2B1-5F01-53DA-A687BE367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F373B9-4EBD-CDBF-15EF-908BC8C1D78C}"/>
              </a:ext>
            </a:extLst>
          </p:cNvPr>
          <p:cNvSpPr txBox="1"/>
          <p:nvPr/>
        </p:nvSpPr>
        <p:spPr>
          <a:xfrm>
            <a:off x="3780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34FA29-D3B0-3D24-53D5-EBC367AD61CC}"/>
              </a:ext>
            </a:extLst>
          </p:cNvPr>
          <p:cNvSpPr txBox="1"/>
          <p:nvPr/>
        </p:nvSpPr>
        <p:spPr>
          <a:xfrm>
            <a:off x="378069" y="905611"/>
            <a:ext cx="11570677" cy="5873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911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600" b="1" dirty="0">
                <a:cs typeface="Kalimati" panose="00000400000000000000" pitchFamily="2"/>
              </a:rPr>
              <a:t>सुनवल नगरपालिका दुइवटा प्रमुख व्यापारिक क्षेत्र बुटवल र भरतपुरसँग पूर्व पश्चिम राजमार्ग मार्फत जोडिएको हुँदा नगरपालिका भित्रको उत्पादनले बजार पाउन सहज हुने</a:t>
            </a:r>
          </a:p>
          <a:p>
            <a:pPr marL="51911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600" b="1" dirty="0">
                <a:cs typeface="Kalimati" panose="00000400000000000000" pitchFamily="2"/>
              </a:rPr>
              <a:t>प्रदेशिक लोकमार्गले महेशपुर भन्सार देखि रामग्राम हुँदै सुनवल-महलपोखरी-गोठादी-पाल्पा जोड्ने भएकोले भारतीय पर्यटकको आगमन बढाउन सकिने</a:t>
            </a:r>
          </a:p>
          <a:p>
            <a:pPr marL="51911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600" b="1" dirty="0">
                <a:cs typeface="Kalimati" panose="00000400000000000000" pitchFamily="2"/>
              </a:rPr>
              <a:t>बुद्ध धर्मावलम्बीको लागि साथै ऐतिहासिक दृष्टिकोणले महत्वपूर्ण मानिएका रामग्राम स्तुप, देवदह, पण्डितपुर साथै लुम्बिनी सम्म सडक सञ्जालले जोडिएको हुँदा त्यहाँ आउने पर्यटकलाई सजिलै आकर्षण गर्न सकिने </a:t>
            </a:r>
            <a:endParaRPr lang="en-US" sz="2600" b="1" dirty="0">
              <a:cs typeface="Kalimati" panose="00000400000000000000" pitchFamily="2"/>
            </a:endParaRPr>
          </a:p>
          <a:p>
            <a:pPr marL="519113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600" b="1" dirty="0">
                <a:solidFill>
                  <a:srgbClr val="C00000"/>
                </a:solidFill>
                <a:cs typeface="Kalimati" panose="00000400000000000000" pitchFamily="2"/>
              </a:rPr>
              <a:t>२ कि.मि. सम्मको बार्हमासी सडकको दायरा भित्र बस्ने जनसंख्या १००% रहेको</a:t>
            </a:r>
            <a:r>
              <a:rPr lang="en-US" sz="2600" b="1" dirty="0">
                <a:solidFill>
                  <a:srgbClr val="C00000"/>
                </a:solidFill>
                <a:cs typeface="Kalimati" panose="00000400000000000000" pitchFamily="2"/>
              </a:rPr>
              <a:t> </a:t>
            </a:r>
          </a:p>
          <a:p>
            <a:pPr marL="61913" algn="r">
              <a:lnSpc>
                <a:spcPct val="150000"/>
              </a:lnSpc>
            </a:pPr>
            <a:r>
              <a:rPr lang="ne-NP" b="1" dirty="0">
                <a:solidFill>
                  <a:srgbClr val="000000"/>
                </a:solidFill>
                <a:latin typeface="Kalimati" panose="00000400000000000000" pitchFamily="2"/>
                <a:cs typeface="Kalimati" panose="00000400000000000000" pitchFamily="2"/>
              </a:rPr>
              <a:t>श्रोत </a:t>
            </a:r>
            <a:r>
              <a:rPr lang="en-US" b="1" dirty="0">
                <a:solidFill>
                  <a:srgbClr val="000000"/>
                </a:solidFill>
                <a:latin typeface="Kalimati" panose="00000400000000000000" pitchFamily="2"/>
                <a:cs typeface="Kalimati" panose="00000400000000000000" pitchFamily="2"/>
              </a:rPr>
              <a:t>: </a:t>
            </a:r>
            <a:r>
              <a:rPr lang="ne-NP" b="1" dirty="0">
                <a:solidFill>
                  <a:srgbClr val="000000"/>
                </a:solidFill>
                <a:latin typeface="Kalimati" panose="00000400000000000000" pitchFamily="2"/>
                <a:cs typeface="Kalimati" panose="00000400000000000000" pitchFamily="2"/>
              </a:rPr>
              <a:t>राष्ट्रिय तथ्याङ्क कार्यालय (2023)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3599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02D04-8392-7230-DC74-80C2C41C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2B8CB97-2B8A-91C3-6B18-64BD5A10CD13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E5DEF8-01FA-48C7-1986-C4BCD8C78DD3}"/>
              </a:ext>
            </a:extLst>
          </p:cNvPr>
          <p:cNvSpPr txBox="1"/>
          <p:nvPr/>
        </p:nvSpPr>
        <p:spPr>
          <a:xfrm>
            <a:off x="378069" y="703389"/>
            <a:ext cx="11570677" cy="6228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पर्यटन विकास </a:t>
            </a:r>
            <a:r>
              <a:rPr lang="en-US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:</a:t>
            </a:r>
          </a:p>
          <a:p>
            <a:pPr marL="457200" algn="ctr">
              <a:lnSpc>
                <a:spcPct val="150000"/>
              </a:lnSpc>
            </a:pPr>
            <a:r>
              <a:rPr lang="ne-NP" sz="2800" b="1" dirty="0">
                <a:cs typeface="Kalimati" panose="00000400000000000000" pitchFamily="2"/>
              </a:rPr>
              <a:t>१ हिलपार्क निर्माण - </a:t>
            </a:r>
            <a:r>
              <a:rPr lang="en-US" sz="2800" b="1" dirty="0">
                <a:cs typeface="Kalimati" panose="00000400000000000000" pitchFamily="2"/>
              </a:rPr>
              <a:t>:</a:t>
            </a:r>
            <a:r>
              <a:rPr lang="ne-NP" sz="2800" b="1" dirty="0">
                <a:cs typeface="Kalimati" panose="00000400000000000000" pitchFamily="2"/>
              </a:rPr>
              <a:t> </a:t>
            </a:r>
            <a:endParaRPr lang="en-US" sz="2800" b="1" dirty="0">
              <a:cs typeface="Kalimati" panose="00000400000000000000" pitchFamily="2"/>
            </a:endParaRP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600" b="1" dirty="0">
                <a:cs typeface="Kalimati" panose="00000400000000000000" pitchFamily="2"/>
              </a:rPr>
              <a:t>पिकनिक स्पट, मर्निङ वाक, वाल उद्यान, दृश्यावलोकन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600" b="1" dirty="0">
                <a:cs typeface="Kalimati" panose="00000400000000000000" pitchFamily="2"/>
              </a:rPr>
              <a:t>सुनवल चोक देखि ३.६ कि.मि. उत्तर डाँडामा रहेको</a:t>
            </a:r>
            <a:r>
              <a:rPr lang="en-US" sz="2600" b="1" dirty="0">
                <a:cs typeface="Kalimati" panose="00000400000000000000" pitchFamily="2"/>
              </a:rPr>
              <a:t> </a:t>
            </a:r>
            <a:r>
              <a:rPr lang="ne-NP" sz="2600" b="1" dirty="0">
                <a:cs typeface="Kalimati" panose="00000400000000000000" pitchFamily="2"/>
              </a:rPr>
              <a:t>जसमध्ये 2.1 कि.मि. लम्बाइ प्रादेशिक लोकमार्ग </a:t>
            </a:r>
            <a:r>
              <a:rPr lang="ne-NP" sz="2600" dirty="0">
                <a:solidFill>
                  <a:schemeClr val="accent2">
                    <a:lumMod val="75000"/>
                  </a:schemeClr>
                </a:solidFill>
                <a:cs typeface="Kalimati" panose="00000400000000000000" pitchFamily="2"/>
              </a:rPr>
              <a:t>महेशपुर बर्डर – परासी – सुनवल – महलपोखरी – गोठादी - पाल्पा सडकले समेट्ने</a:t>
            </a:r>
            <a:endParaRPr lang="en-US" sz="2600" dirty="0">
              <a:solidFill>
                <a:schemeClr val="accent2">
                  <a:lumMod val="75000"/>
                </a:schemeClr>
              </a:solidFill>
              <a:cs typeface="Kalimati" panose="00000400000000000000" pitchFamily="2"/>
            </a:endParaRP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600" b="1" dirty="0">
                <a:cs typeface="Kalimati" panose="00000400000000000000" pitchFamily="2"/>
              </a:rPr>
              <a:t>नगरपालिकाबाट निर्माण कार्य भइरहेको (संघ, प्रदेश र स्थानीय तहको सहकार्यमा)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600" b="1" dirty="0">
                <a:cs typeface="Kalimati" panose="00000400000000000000" pitchFamily="2"/>
              </a:rPr>
              <a:t>अनुमानित लागत २५ करोड जति रहेको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600" b="1" dirty="0">
                <a:cs typeface="Kalimati" panose="00000400000000000000" pitchFamily="2"/>
              </a:rPr>
              <a:t>पहुँच सडकको लागि प्रदेशसँग सहकार्य गर्न सकिने 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600" b="1" dirty="0">
                <a:cs typeface="Kalimati" panose="00000400000000000000" pitchFamily="2"/>
              </a:rPr>
              <a:t>स्थानीय तथा भारतीय पर्यटकको आकर्षण बढाउन सकिने </a:t>
            </a:r>
            <a:endParaRPr lang="en-US" sz="26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325196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36AB5-DCC0-4F5A-6B46-F8C8638AE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6FA2C3-034E-7A11-A946-A3D1FABE6C2B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F87CA0-1F00-61FD-5862-FAFC0B3CE03B}"/>
              </a:ext>
            </a:extLst>
          </p:cNvPr>
          <p:cNvSpPr txBox="1"/>
          <p:nvPr/>
        </p:nvSpPr>
        <p:spPr>
          <a:xfrm>
            <a:off x="378069" y="703389"/>
            <a:ext cx="11570677" cy="4428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पर्यटन विकास </a:t>
            </a:r>
            <a:r>
              <a:rPr lang="en-US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:</a:t>
            </a:r>
          </a:p>
          <a:p>
            <a:pPr marL="457200" algn="ctr">
              <a:lnSpc>
                <a:spcPct val="150000"/>
              </a:lnSpc>
            </a:pPr>
            <a:r>
              <a:rPr lang="ne-NP" sz="2800" b="1" dirty="0">
                <a:cs typeface="Kalimati" panose="00000400000000000000" pitchFamily="2"/>
              </a:rPr>
              <a:t>१ हिलपार्क निर्माण - </a:t>
            </a:r>
            <a:r>
              <a:rPr lang="en-US" sz="2800" b="1" dirty="0">
                <a:cs typeface="Kalimati" panose="00000400000000000000" pitchFamily="2"/>
              </a:rPr>
              <a:t>:</a:t>
            </a:r>
            <a:r>
              <a:rPr lang="ne-NP" sz="2800" b="1" dirty="0">
                <a:cs typeface="Kalimati" panose="00000400000000000000" pitchFamily="2"/>
              </a:rPr>
              <a:t> </a:t>
            </a:r>
            <a:endParaRPr lang="en-US" sz="2800" b="1" dirty="0">
              <a:cs typeface="Kalimati" panose="00000400000000000000" pitchFamily="2"/>
            </a:endParaRP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600" dirty="0">
                <a:solidFill>
                  <a:schemeClr val="accent2">
                    <a:lumMod val="75000"/>
                  </a:schemeClr>
                </a:solidFill>
                <a:cs typeface="Kalimati" panose="00000400000000000000" pitchFamily="2"/>
              </a:rPr>
              <a:t>सार्वजनिक निजि साझेदारी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cs typeface="Kalimati" panose="00000400000000000000" pitchFamily="2"/>
              </a:rPr>
              <a:t>(PPP) </a:t>
            </a:r>
            <a:r>
              <a:rPr lang="ne-NP" sz="2600" dirty="0">
                <a:solidFill>
                  <a:schemeClr val="accent2">
                    <a:lumMod val="75000"/>
                  </a:schemeClr>
                </a:solidFill>
                <a:cs typeface="Kalimati" panose="00000400000000000000" pitchFamily="2"/>
              </a:rPr>
              <a:t>मोडलमा जान सकिने</a:t>
            </a:r>
            <a:endParaRPr lang="en-US" sz="2600" dirty="0">
              <a:solidFill>
                <a:schemeClr val="accent2">
                  <a:lumMod val="75000"/>
                </a:schemeClr>
              </a:solidFill>
              <a:cs typeface="Kalimati" panose="00000400000000000000" pitchFamily="2"/>
            </a:endParaRP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600" b="1" dirty="0">
                <a:cs typeface="Kalimati" panose="00000400000000000000" pitchFamily="2"/>
              </a:rPr>
              <a:t>श्रोत व्यवस्थापनको लागि निजि क्षेत्रलाई लिजमा वा ठेक्कामा दिन सकिने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600" b="1" dirty="0">
                <a:cs typeface="Kalimati" panose="00000400000000000000" pitchFamily="2"/>
              </a:rPr>
              <a:t>Return Period </a:t>
            </a:r>
            <a:r>
              <a:rPr lang="ne-NP" sz="2600" b="1" dirty="0">
                <a:cs typeface="Kalimati" panose="00000400000000000000" pitchFamily="2"/>
              </a:rPr>
              <a:t>को मोटामोटी विश्लेषण</a:t>
            </a:r>
          </a:p>
          <a:p>
            <a:pPr marL="3148013">
              <a:lnSpc>
                <a:spcPct val="150000"/>
              </a:lnSpc>
            </a:pPr>
            <a:r>
              <a:rPr lang="ne-NP" sz="2600" b="1" dirty="0">
                <a:solidFill>
                  <a:srgbClr val="002060"/>
                </a:solidFill>
                <a:cs typeface="Kalimati" panose="00000400000000000000" pitchFamily="2"/>
              </a:rPr>
              <a:t>अनुमानित खर्च</a:t>
            </a:r>
            <a:endParaRPr lang="en-US" sz="26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457200">
              <a:lnSpc>
                <a:spcPct val="150000"/>
              </a:lnSpc>
            </a:pPr>
            <a:endParaRPr lang="ne-NP" sz="2600" b="1" dirty="0">
              <a:cs typeface="Kalimati" panose="00000400000000000000" pitchFamily="2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CD0F527-F976-7B84-41CD-3161F20626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698807"/>
              </p:ext>
            </p:extLst>
          </p:nvPr>
        </p:nvGraphicFramePr>
        <p:xfrm>
          <a:off x="1599187" y="4586304"/>
          <a:ext cx="6823843" cy="1980149"/>
        </p:xfrm>
        <a:graphic>
          <a:graphicData uri="http://schemas.openxmlformats.org/drawingml/2006/table">
            <a:tbl>
              <a:tblPr/>
              <a:tblGrid>
                <a:gridCol w="4081348">
                  <a:extLst>
                    <a:ext uri="{9D8B030D-6E8A-4147-A177-3AD203B41FA5}">
                      <a16:colId xmlns:a16="http://schemas.microsoft.com/office/drawing/2014/main" val="3036051516"/>
                    </a:ext>
                  </a:extLst>
                </a:gridCol>
                <a:gridCol w="2742495">
                  <a:extLst>
                    <a:ext uri="{9D8B030D-6E8A-4147-A177-3AD203B41FA5}">
                      <a16:colId xmlns:a16="http://schemas.microsoft.com/office/drawing/2014/main" val="1495477171"/>
                    </a:ext>
                  </a:extLst>
                </a:gridCol>
              </a:tblGrid>
              <a:tr h="38546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विवरण</a:t>
                      </a:r>
                    </a:p>
                  </a:txBody>
                  <a:tcPr marL="2458" marR="2458" marT="2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1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खर्च</a:t>
                      </a:r>
                    </a:p>
                  </a:txBody>
                  <a:tcPr marL="2458" marR="2458" marT="2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411445"/>
                  </a:ext>
                </a:extLst>
              </a:tr>
              <a:tr h="408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संरचना निर्माण</a:t>
                      </a:r>
                    </a:p>
                  </a:txBody>
                  <a:tcPr marL="2458" marR="2458" marT="2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   25,00,00,000.00 </a:t>
                      </a:r>
                    </a:p>
                  </a:txBody>
                  <a:tcPr marL="2458" marR="2458" marT="24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7373310"/>
                  </a:ext>
                </a:extLst>
              </a:tr>
              <a:tr h="4044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पहुँचमार्ग निर्माण @ ४ करोड/कि.मि.</a:t>
                      </a:r>
                    </a:p>
                  </a:txBody>
                  <a:tcPr marL="2458" marR="2458" marT="2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    4,40,00,000.00 </a:t>
                      </a:r>
                    </a:p>
                  </a:txBody>
                  <a:tcPr marL="2458" marR="2458" marT="24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746499"/>
                  </a:ext>
                </a:extLst>
              </a:tr>
              <a:tr h="4747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अन्य</a:t>
                      </a:r>
                    </a:p>
                  </a:txBody>
                  <a:tcPr marL="2458" marR="2458" marT="2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    2,50,00,000.00 </a:t>
                      </a:r>
                    </a:p>
                  </a:txBody>
                  <a:tcPr marL="2458" marR="2458" marT="24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45307"/>
                  </a:ext>
                </a:extLst>
              </a:tr>
              <a:tr h="2322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जम्मा</a:t>
                      </a:r>
                    </a:p>
                  </a:txBody>
                  <a:tcPr marL="2458" marR="2458" marT="2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 31,90,00,000.00 </a:t>
                      </a:r>
                    </a:p>
                  </a:txBody>
                  <a:tcPr marL="2458" marR="2458" marT="24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1945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8124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F2D13-4F2E-6D24-8591-F2E8EF880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822F25E-D249-62F9-23BB-62F413FB9427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C417C1-9515-EFFC-096E-9156243130AE}"/>
              </a:ext>
            </a:extLst>
          </p:cNvPr>
          <p:cNvSpPr txBox="1"/>
          <p:nvPr/>
        </p:nvSpPr>
        <p:spPr>
          <a:xfrm>
            <a:off x="378069" y="703389"/>
            <a:ext cx="11570677" cy="6505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पर्यटन विकास </a:t>
            </a:r>
            <a:r>
              <a:rPr lang="en-US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:</a:t>
            </a:r>
          </a:p>
          <a:p>
            <a:pPr marL="457200">
              <a:lnSpc>
                <a:spcPct val="150000"/>
              </a:lnSpc>
            </a:pPr>
            <a:r>
              <a:rPr lang="en-US" sz="2600" b="1" dirty="0">
                <a:cs typeface="Kalimati" panose="00000400000000000000" pitchFamily="2"/>
              </a:rPr>
              <a:t>Return Period </a:t>
            </a:r>
            <a:r>
              <a:rPr lang="ne-NP" sz="2600" b="1" dirty="0">
                <a:cs typeface="Kalimati" panose="00000400000000000000" pitchFamily="2"/>
              </a:rPr>
              <a:t>को मोटामोटी विश्लेषण</a:t>
            </a:r>
          </a:p>
          <a:p>
            <a:pPr marL="3148013">
              <a:lnSpc>
                <a:spcPct val="150000"/>
              </a:lnSpc>
            </a:pPr>
            <a:r>
              <a:rPr lang="ne-NP" sz="2600" b="1" dirty="0">
                <a:solidFill>
                  <a:srgbClr val="002060"/>
                </a:solidFill>
                <a:cs typeface="Kalimati" panose="00000400000000000000" pitchFamily="2"/>
              </a:rPr>
              <a:t>अनुमानित आम्दानी</a:t>
            </a:r>
            <a:endParaRPr lang="en-US" sz="26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3148013">
              <a:lnSpc>
                <a:spcPct val="150000"/>
              </a:lnSpc>
            </a:pPr>
            <a:endParaRPr lang="en-US" sz="26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3148013">
              <a:lnSpc>
                <a:spcPct val="150000"/>
              </a:lnSpc>
            </a:pPr>
            <a:endParaRPr lang="en-US" sz="26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3148013">
              <a:lnSpc>
                <a:spcPct val="150000"/>
              </a:lnSpc>
            </a:pPr>
            <a:endParaRPr lang="en-US" sz="26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3148013">
              <a:lnSpc>
                <a:spcPct val="150000"/>
              </a:lnSpc>
            </a:pPr>
            <a:endParaRPr lang="en-US" sz="26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3148013">
              <a:lnSpc>
                <a:spcPct val="150000"/>
              </a:lnSpc>
            </a:pPr>
            <a:endParaRPr lang="en-US" sz="26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3148013">
              <a:lnSpc>
                <a:spcPct val="150000"/>
              </a:lnSpc>
            </a:pPr>
            <a:r>
              <a:rPr lang="en-US" sz="2600" b="1" dirty="0">
                <a:solidFill>
                  <a:srgbClr val="002060"/>
                </a:solidFill>
                <a:cs typeface="Kalimati" panose="00000400000000000000" pitchFamily="2"/>
              </a:rPr>
              <a:t>Return Period = 21 Years</a:t>
            </a:r>
            <a:endParaRPr lang="ne-NP" sz="26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228600">
              <a:lnSpc>
                <a:spcPct val="150000"/>
              </a:lnSpc>
            </a:pPr>
            <a:r>
              <a:rPr lang="ne-NP" b="1" dirty="0">
                <a:solidFill>
                  <a:srgbClr val="FF0000"/>
                </a:solidFill>
                <a:cs typeface="Kalimati" panose="00000400000000000000" pitchFamily="2"/>
              </a:rPr>
              <a:t>मणिमुकुन्द सेन पार्कको आ.व.2080/081 को आम्दानी ३ करोड ७३ लाख ६१ हजार (श्रोत – नेपाल प्रेस अनलाइन)</a:t>
            </a:r>
            <a:endParaRPr lang="en-US" b="1" dirty="0">
              <a:solidFill>
                <a:srgbClr val="FF0000"/>
              </a:solidFill>
              <a:cs typeface="Kalimati" panose="00000400000000000000" pitchFamily="2"/>
            </a:endParaRPr>
          </a:p>
          <a:p>
            <a:pPr marL="457200">
              <a:lnSpc>
                <a:spcPct val="150000"/>
              </a:lnSpc>
            </a:pPr>
            <a:endParaRPr lang="ne-NP" sz="2600" b="1" dirty="0">
              <a:cs typeface="Kalimati" panose="00000400000000000000" pitchFamily="2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3DC5E8E-2B60-42EC-C45A-A96B5792DF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872753"/>
              </p:ext>
            </p:extLst>
          </p:nvPr>
        </p:nvGraphicFramePr>
        <p:xfrm>
          <a:off x="545123" y="2695146"/>
          <a:ext cx="8783515" cy="3060288"/>
        </p:xfrm>
        <a:graphic>
          <a:graphicData uri="http://schemas.openxmlformats.org/drawingml/2006/table">
            <a:tbl>
              <a:tblPr/>
              <a:tblGrid>
                <a:gridCol w="230162">
                  <a:extLst>
                    <a:ext uri="{9D8B030D-6E8A-4147-A177-3AD203B41FA5}">
                      <a16:colId xmlns:a16="http://schemas.microsoft.com/office/drawing/2014/main" val="1754304163"/>
                    </a:ext>
                  </a:extLst>
                </a:gridCol>
                <a:gridCol w="4095653">
                  <a:extLst>
                    <a:ext uri="{9D8B030D-6E8A-4147-A177-3AD203B41FA5}">
                      <a16:colId xmlns:a16="http://schemas.microsoft.com/office/drawing/2014/main" val="4010889635"/>
                    </a:ext>
                  </a:extLst>
                </a:gridCol>
                <a:gridCol w="1945669">
                  <a:extLst>
                    <a:ext uri="{9D8B030D-6E8A-4147-A177-3AD203B41FA5}">
                      <a16:colId xmlns:a16="http://schemas.microsoft.com/office/drawing/2014/main" val="2113449470"/>
                    </a:ext>
                  </a:extLst>
                </a:gridCol>
                <a:gridCol w="2512031">
                  <a:extLst>
                    <a:ext uri="{9D8B030D-6E8A-4147-A177-3AD203B41FA5}">
                      <a16:colId xmlns:a16="http://schemas.microsoft.com/office/drawing/2014/main" val="3498248712"/>
                    </a:ext>
                  </a:extLst>
                </a:gridCol>
              </a:tblGrid>
              <a:tr h="271485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दैनिक पर्यटक आगमन</a:t>
                      </a:r>
                    </a:p>
                  </a:txBody>
                  <a:tcPr marL="1536" marR="1536" marT="15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250</a:t>
                      </a:r>
                    </a:p>
                  </a:txBody>
                  <a:tcPr marL="1536" marR="1536" marT="15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जना</a:t>
                      </a:r>
                    </a:p>
                  </a:txBody>
                  <a:tcPr marL="1536" marR="1536" marT="15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050618"/>
                  </a:ext>
                </a:extLst>
              </a:tr>
              <a:tr h="271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विवरण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1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दर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1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जम्मा आम्दानी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2552746"/>
                  </a:ext>
                </a:extLst>
              </a:tr>
              <a:tr h="271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टिकट शुल्क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45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11250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8137"/>
                  </a:ext>
                </a:extLst>
              </a:tr>
              <a:tr h="271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पार्किङ शुल्क (पर्यटक संख्याको 50%)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20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2500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717447"/>
                  </a:ext>
                </a:extLst>
              </a:tr>
              <a:tr h="271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चमेना गृह (पर्यटक संख्याको 50%)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200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25000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697726"/>
                  </a:ext>
                </a:extLst>
              </a:tr>
              <a:tr h="5416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पिकनिक स्पट (पर्यटक संख्याको 1.5%)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750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2812.5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754891"/>
                  </a:ext>
                </a:extLst>
              </a:tr>
              <a:tr h="271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 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e-NP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प्रति दिन आम्दानी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41562.5</a:t>
                      </a: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973297"/>
                  </a:ext>
                </a:extLst>
              </a:tr>
              <a:tr h="5416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536" marR="1536" marT="15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1536" marR="1536" marT="15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१ वर्षको आम्दानी</a:t>
                      </a:r>
                    </a:p>
                  </a:txBody>
                  <a:tcPr marL="1536" marR="1536" marT="15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   1,51,70,312.50 </a:t>
                      </a:r>
                    </a:p>
                  </a:txBody>
                  <a:tcPr marL="1536" marR="1536" marT="153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727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5687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2C3B8-AE2B-CF91-E586-292B31E5B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890A311-B5CD-A959-0250-ACA443DD5CAF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A06834-DA52-2FC1-7664-18C709805F98}"/>
              </a:ext>
            </a:extLst>
          </p:cNvPr>
          <p:cNvSpPr txBox="1"/>
          <p:nvPr/>
        </p:nvSpPr>
        <p:spPr>
          <a:xfrm>
            <a:off x="378069" y="703389"/>
            <a:ext cx="11570677" cy="608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पर्यटन विकास </a:t>
            </a:r>
            <a:r>
              <a:rPr lang="en-US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:</a:t>
            </a:r>
          </a:p>
          <a:p>
            <a:pPr marL="457200" algn="ctr">
              <a:lnSpc>
                <a:spcPct val="150000"/>
              </a:lnSpc>
            </a:pPr>
            <a:r>
              <a:rPr lang="ne-NP" sz="2800" b="1" dirty="0">
                <a:cs typeface="Kalimati" panose="00000400000000000000" pitchFamily="2"/>
              </a:rPr>
              <a:t>२ महलपोखरी - </a:t>
            </a:r>
            <a:r>
              <a:rPr lang="en-US" sz="2800" b="1" dirty="0">
                <a:cs typeface="Kalimati" panose="00000400000000000000" pitchFamily="2"/>
              </a:rPr>
              <a:t>:</a:t>
            </a:r>
            <a:r>
              <a:rPr lang="ne-NP" sz="2800" b="1" dirty="0">
                <a:cs typeface="Kalimati" panose="00000400000000000000" pitchFamily="2"/>
              </a:rPr>
              <a:t> </a:t>
            </a:r>
            <a:endParaRPr lang="en-US" sz="2800" b="1" dirty="0">
              <a:cs typeface="Kalimati" panose="00000400000000000000" pitchFamily="2"/>
            </a:endParaRP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600" b="1" dirty="0">
                <a:cs typeface="Kalimati" panose="00000400000000000000" pitchFamily="2"/>
              </a:rPr>
              <a:t>धार्मिक, ऐतिहासिक तथा पर्यटकीय सम्भावना रहेको</a:t>
            </a:r>
            <a:endParaRPr lang="en-US" sz="2600" b="1" dirty="0">
              <a:cs typeface="Kalimati" panose="00000400000000000000" pitchFamily="2"/>
            </a:endParaRP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600" b="1" dirty="0">
                <a:cs typeface="Kalimati" panose="00000400000000000000" pitchFamily="2"/>
              </a:rPr>
              <a:t>समुन्द्र सतह देखि १०२३ मिटर उचाइमा रहेको, गर्मी छिचोल्न उत्कृष्ट स्थान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600" b="1" dirty="0">
                <a:cs typeface="Kalimati" panose="00000400000000000000" pitchFamily="2"/>
              </a:rPr>
              <a:t>महलपोखरीबाट उत्तरतर्फ हिमालका दृश्य, पहाड पर्वत तथा दक्षिणतर्फ तराईका विशाल फाँटको दृश्यावलोकन (</a:t>
            </a:r>
            <a:r>
              <a:rPr lang="en-US" sz="2600" b="1" dirty="0">
                <a:cs typeface="Kalimati" panose="00000400000000000000" pitchFamily="2"/>
              </a:rPr>
              <a:t>Hill Station)</a:t>
            </a:r>
            <a:endParaRPr lang="ne-NP" sz="2600" b="1" dirty="0">
              <a:cs typeface="Kalimati" panose="00000400000000000000" pitchFamily="2"/>
            </a:endParaRP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chemeClr val="accent2">
                    <a:lumMod val="75000"/>
                  </a:schemeClr>
                </a:solidFill>
                <a:cs typeface="Kalimati" panose="00000400000000000000" pitchFamily="2"/>
              </a:rPr>
              <a:t>प्रदेश राजमार्गको रुपमा रहेको महेशपुर बर्डर – परासी – सुनवल – महलपोखरी – गोठादी - पाल्पा सडकले जोड्ने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होटेल तथा रिसोर्ट संचालनको लागि उपयुक्त स्थान</a:t>
            </a:r>
            <a:r>
              <a:rPr lang="ne-NP" sz="2600" b="1" dirty="0">
                <a:cs typeface="Kalimati" panose="00000400000000000000" pitchFamily="2"/>
              </a:rPr>
              <a:t> 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सुनवल बजारबाट ११ कि.मि. दुरिमा रहेको</a:t>
            </a:r>
            <a:r>
              <a:rPr lang="ne-NP" sz="2600" b="1" dirty="0">
                <a:cs typeface="Kalimati" panose="00000400000000000000" pitchFamily="2"/>
              </a:rPr>
              <a:t> </a:t>
            </a:r>
            <a:endParaRPr lang="en-US" sz="2600" b="1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033972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1B1C2-7A05-0CD9-E8A8-6230D24D8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17D6168-6D2B-ECC7-5A46-6E13B5534E8B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8A3023-6BED-78A9-B3B2-A447B04D3DA5}"/>
              </a:ext>
            </a:extLst>
          </p:cNvPr>
          <p:cNvSpPr txBox="1"/>
          <p:nvPr/>
        </p:nvSpPr>
        <p:spPr>
          <a:xfrm>
            <a:off x="378069" y="562714"/>
            <a:ext cx="11570677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पर्यटन विकास </a:t>
            </a:r>
            <a:r>
              <a:rPr lang="en-US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:</a:t>
            </a:r>
          </a:p>
          <a:p>
            <a:pPr marL="457200" algn="ctr">
              <a:lnSpc>
                <a:spcPct val="150000"/>
              </a:lnSpc>
            </a:pPr>
            <a:r>
              <a:rPr lang="ne-NP" sz="2800" b="1" dirty="0">
                <a:cs typeface="Kalimati" panose="00000400000000000000" pitchFamily="2"/>
              </a:rPr>
              <a:t>२ महलपोखरी - </a:t>
            </a:r>
            <a:r>
              <a:rPr lang="en-US" sz="2800" b="1" dirty="0">
                <a:cs typeface="Kalimati" panose="00000400000000000000" pitchFamily="2"/>
              </a:rPr>
              <a:t>:</a:t>
            </a:r>
            <a:r>
              <a:rPr lang="ne-NP" sz="2800" b="1" dirty="0">
                <a:cs typeface="Kalimati" panose="00000400000000000000" pitchFamily="2"/>
              </a:rPr>
              <a:t> </a:t>
            </a:r>
            <a:endParaRPr lang="en-US" sz="2800" b="1" dirty="0">
              <a:cs typeface="Kalimati" panose="00000400000000000000" pitchFamily="2"/>
            </a:endParaRP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chemeClr val="accent2">
                    <a:lumMod val="75000"/>
                  </a:schemeClr>
                </a:solidFill>
                <a:cs typeface="Kalimati" panose="00000400000000000000" pitchFamily="2"/>
              </a:rPr>
              <a:t>प्रदेश राजमार्गको रुपमा रहेको महेशपुर बर्डर – परासी – सुनवल – महलपोखरी – गोठादी - पाल्पा सडकको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सुनवल देखि महलपोखरी हुँदै गोठादी</a:t>
            </a:r>
            <a:r>
              <a:rPr lang="ne-NP" sz="2400" b="1" dirty="0">
                <a:solidFill>
                  <a:schemeClr val="accent2">
                    <a:lumMod val="75000"/>
                  </a:schemeClr>
                </a:solidFill>
                <a:cs typeface="Kalimati" panose="00000400000000000000" pitchFamily="2"/>
              </a:rPr>
              <a:t> सम्मको सडक स्तरोन्नतीलाई प्राथमिकता दिनुपर्ने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प्रदेश सरकारबाट बहुवर्षीय आयोजनाको रुपमा अगाडी बढाउन सकिने/ समपूरक आयोजनाको रुपमा प्रस्ताव गर्न सकिने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cs typeface="Kalimati" panose="00000400000000000000" pitchFamily="2"/>
              </a:rPr>
              <a:t>होमस्टेको संचालनको लागि आवश्यक पूर्वाधार तथा तालिमको व्यवस्थापन स्थानीय र प्रदेश सरकारबाट निरन्तर हुनुपर्ने</a:t>
            </a:r>
            <a:endParaRPr lang="ne-NP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नगरपालिकाबाट समेत साझेदारी गर्न सकिने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अनुमानित लागत  </a:t>
            </a:r>
            <a:r>
              <a:rPr lang="en-US" sz="2400" b="1" dirty="0">
                <a:solidFill>
                  <a:srgbClr val="002060"/>
                </a:solidFill>
                <a:cs typeface="Kalimati" panose="00000400000000000000" pitchFamily="2"/>
              </a:rPr>
              <a:t>=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५५ करोड (प्रति कि.मि. ५ करोड)</a:t>
            </a: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221478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5CE04-BBA3-010E-B7C9-D4FD8F472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E7DF7C4-CED5-8BF0-2E6B-6B918267F070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FD8640-E55C-02AB-48C5-188D4A5FBAAC}"/>
              </a:ext>
            </a:extLst>
          </p:cNvPr>
          <p:cNvSpPr txBox="1"/>
          <p:nvPr/>
        </p:nvSpPr>
        <p:spPr>
          <a:xfrm>
            <a:off x="378069" y="562714"/>
            <a:ext cx="11570677" cy="336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पर्यटन विकास </a:t>
            </a:r>
            <a:r>
              <a:rPr lang="en-US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:</a:t>
            </a:r>
          </a:p>
          <a:p>
            <a:pPr marL="457200" algn="ctr">
              <a:lnSpc>
                <a:spcPct val="150000"/>
              </a:lnSpc>
            </a:pPr>
            <a:r>
              <a:rPr lang="ne-NP" sz="2800" b="1" dirty="0">
                <a:cs typeface="Kalimati" panose="00000400000000000000" pitchFamily="2"/>
              </a:rPr>
              <a:t>२ महलपोखरी - </a:t>
            </a:r>
            <a:r>
              <a:rPr lang="en-US" sz="2800" b="1" dirty="0">
                <a:cs typeface="Kalimati" panose="00000400000000000000" pitchFamily="2"/>
              </a:rPr>
              <a:t>:</a:t>
            </a:r>
            <a:r>
              <a:rPr lang="ne-NP" sz="2800" b="1" dirty="0">
                <a:cs typeface="Kalimati" panose="00000400000000000000" pitchFamily="2"/>
              </a:rPr>
              <a:t> </a:t>
            </a:r>
            <a:endParaRPr lang="en-US" sz="2800" b="1" dirty="0">
              <a:cs typeface="Kalimati" panose="00000400000000000000" pitchFamily="2"/>
            </a:endParaRP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महलपोखरीको संरक्षण गरी </a:t>
            </a:r>
            <a:r>
              <a:rPr lang="en-US" sz="2800" b="1" dirty="0">
                <a:solidFill>
                  <a:srgbClr val="002060"/>
                </a:solidFill>
                <a:cs typeface="Kalimati" panose="00000400000000000000" pitchFamily="2"/>
              </a:rPr>
              <a:t>Rain Water Harvesting </a:t>
            </a: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तथा </a:t>
            </a:r>
            <a:r>
              <a:rPr lang="en-US" sz="2800" b="1" dirty="0">
                <a:solidFill>
                  <a:srgbClr val="002060"/>
                </a:solidFill>
                <a:cs typeface="Kalimati" panose="00000400000000000000" pitchFamily="2"/>
              </a:rPr>
              <a:t>Ground Water Recharge </a:t>
            </a: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मा सहयोग हुने ।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पानीका मुहानहरु सुक्नबाट बचाउने </a:t>
            </a:r>
          </a:p>
        </p:txBody>
      </p:sp>
    </p:spTree>
    <p:extLst>
      <p:ext uri="{BB962C8B-B14F-4D97-AF65-F5344CB8AC3E}">
        <p14:creationId xmlns:p14="http://schemas.microsoft.com/office/powerpoint/2010/main" val="23222372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9591B-FE22-80EB-F085-57A262C7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47EE334-0BC9-2A20-7C8C-83E4FB918F35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FCA8DE-E56A-AE85-937F-37A823C8BD9C}"/>
              </a:ext>
            </a:extLst>
          </p:cNvPr>
          <p:cNvSpPr txBox="1"/>
          <p:nvPr/>
        </p:nvSpPr>
        <p:spPr>
          <a:xfrm>
            <a:off x="378069" y="703389"/>
            <a:ext cx="11570677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पर्यटन विकास </a:t>
            </a:r>
            <a:r>
              <a:rPr lang="en-US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:</a:t>
            </a:r>
          </a:p>
          <a:p>
            <a:pPr marL="457200" algn="ctr">
              <a:lnSpc>
                <a:spcPct val="150000"/>
              </a:lnSpc>
            </a:pPr>
            <a:r>
              <a:rPr lang="ne-NP" sz="2800" b="1" dirty="0">
                <a:cs typeface="Kalimati" panose="00000400000000000000" pitchFamily="2"/>
              </a:rPr>
              <a:t>३ अन्य धार्मिक तथा पर्यटकीय स्थलहरुको विकास - </a:t>
            </a:r>
            <a:r>
              <a:rPr lang="en-US" sz="2800" b="1" dirty="0">
                <a:cs typeface="Kalimati" panose="00000400000000000000" pitchFamily="2"/>
              </a:rPr>
              <a:t>:</a:t>
            </a:r>
            <a:r>
              <a:rPr lang="ne-NP" sz="2800" b="1" dirty="0">
                <a:cs typeface="Kalimati" panose="00000400000000000000" pitchFamily="2"/>
              </a:rPr>
              <a:t> </a:t>
            </a:r>
            <a:endParaRPr lang="en-US" sz="2800" b="1" dirty="0">
              <a:cs typeface="Kalimati" panose="00000400000000000000" pitchFamily="2"/>
            </a:endParaRP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पर्यटन पहुँच मार्ग निर्माणमा जोड दिएर पर्यटकिय स्थलमा पर्यटकको पहुँच बढाउने 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प्रदेश सरकारबाट धार्मिक तथा ऐतिहासिक महत्व बोकेका बाबा बर्दगोरिया, सोमनाथ बाबा जस्ता स्थान सम्म जोड्ने सडकहरुको स्तरोन्नतीको लागि माग गर्न सकिने 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चाड पर्वमा लाग्ने मेलाबाट स्थानीय उत्पादनको विक्रि गरी आय आर्जन हुने</a:t>
            </a:r>
          </a:p>
          <a:p>
            <a:pPr marL="9144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भारतीय पर्यटकहरुको संख्या बढाउन सकिने</a:t>
            </a:r>
          </a:p>
        </p:txBody>
      </p:sp>
    </p:spTree>
    <p:extLst>
      <p:ext uri="{BB962C8B-B14F-4D97-AF65-F5344CB8AC3E}">
        <p14:creationId xmlns:p14="http://schemas.microsoft.com/office/powerpoint/2010/main" val="34123117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B4257-E420-1F9F-9A7F-3C1572C03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AD05509-07CA-B929-7368-A96C35F4FA8D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B636E5-93DB-2BD8-FC8D-A1426F3F2279}"/>
              </a:ext>
            </a:extLst>
          </p:cNvPr>
          <p:cNvSpPr txBox="1"/>
          <p:nvPr/>
        </p:nvSpPr>
        <p:spPr>
          <a:xfrm>
            <a:off x="378069" y="703389"/>
            <a:ext cx="11570677" cy="58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कृषि क्षेत्रको विकास </a:t>
            </a:r>
            <a:r>
              <a:rPr lang="en-US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:</a:t>
            </a:r>
            <a:r>
              <a:rPr lang="ne-NP" sz="2800" b="1" dirty="0">
                <a:cs typeface="Kalimati" panose="00000400000000000000" pitchFamily="2"/>
              </a:rPr>
              <a:t> </a:t>
            </a:r>
            <a:endParaRPr lang="en-US" sz="2800" b="1" dirty="0"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हावापानी र भौगोलिक विविधताको कारण कृषि कार्यमा मदत पुगेको छ ।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कुल खेतियोग्य जमिनको ६६.५३% मा सिचाइ सुविधाको पहुँच भएको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सिचाइको लागि नादि नालाहरु पर्याप्त रहेको हुँदा सिचाइ पूर्वाधारको विकास गर्न सकिने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खाद्य वाली धान, मकै र गहुँको अधिकतम उत्पादन गरी खाद्य सुरक्षामा सघाउ हुने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कृषकको आर्थिक अवस्था सुधार गर्नको लागि नगदे बालीको उत्पादनलाई प्रोत्साहन दिनुपर्ने </a:t>
            </a:r>
          </a:p>
        </p:txBody>
      </p:sp>
    </p:spTree>
    <p:extLst>
      <p:ext uri="{BB962C8B-B14F-4D97-AF65-F5344CB8AC3E}">
        <p14:creationId xmlns:p14="http://schemas.microsoft.com/office/powerpoint/2010/main" val="36594313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19DFF-102C-7549-2B8D-748E3FD2B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B8F5225-FB80-38AC-4BE4-8C767FC371F8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C8F345-E1E0-5DE4-AD12-6C5814239DB7}"/>
              </a:ext>
            </a:extLst>
          </p:cNvPr>
          <p:cNvSpPr txBox="1"/>
          <p:nvPr/>
        </p:nvSpPr>
        <p:spPr>
          <a:xfrm>
            <a:off x="378069" y="703389"/>
            <a:ext cx="11570677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कृषि क्षेत्रको विकास </a:t>
            </a:r>
            <a:r>
              <a:rPr lang="en-US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:</a:t>
            </a:r>
            <a:r>
              <a:rPr lang="ne-NP" sz="2800" b="1" dirty="0">
                <a:cs typeface="Kalimati" panose="00000400000000000000" pitchFamily="2"/>
              </a:rPr>
              <a:t> </a:t>
            </a:r>
            <a:endParaRPr lang="en-US" sz="2800" b="1" dirty="0"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दुध उत्पादनमा कृषकहरु आकर्षित देखिएको, डेरी जन्य उत्पादनले आर्थिक उपार्जन भएको।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नगदे बालीको रुपमा तरकारी खेती गर्ने कृषकहरुको संख्या बढी देखिएको ।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कृषिक्षेत्रको आधुनिकीकरण र व्यवसायीकरण गर्न सकिने सम्भावना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8984EE0-20AA-C281-F495-F1C538CDB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262541"/>
              </p:ext>
            </p:extLst>
          </p:nvPr>
        </p:nvGraphicFramePr>
        <p:xfrm>
          <a:off x="1696915" y="1463429"/>
          <a:ext cx="5987561" cy="3434521"/>
        </p:xfrm>
        <a:graphic>
          <a:graphicData uri="http://schemas.openxmlformats.org/drawingml/2006/table">
            <a:tbl>
              <a:tblPr/>
              <a:tblGrid>
                <a:gridCol w="3349870">
                  <a:extLst>
                    <a:ext uri="{9D8B030D-6E8A-4147-A177-3AD203B41FA5}">
                      <a16:colId xmlns:a16="http://schemas.microsoft.com/office/drawing/2014/main" val="2115400124"/>
                    </a:ext>
                  </a:extLst>
                </a:gridCol>
                <a:gridCol w="2637691">
                  <a:extLst>
                    <a:ext uri="{9D8B030D-6E8A-4147-A177-3AD203B41FA5}">
                      <a16:colId xmlns:a16="http://schemas.microsoft.com/office/drawing/2014/main" val="1194759457"/>
                    </a:ext>
                  </a:extLst>
                </a:gridCol>
              </a:tblGrid>
              <a:tr h="368411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व्यवसायिक कृषि फर्महरुको संख्या</a:t>
                      </a:r>
                    </a:p>
                  </a:txBody>
                  <a:tcPr marL="1536" marR="1536" marT="15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326632"/>
                  </a:ext>
                </a:extLst>
              </a:tr>
              <a:tr h="41267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206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प्रकार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206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संख्या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2463985"/>
                  </a:ext>
                </a:extLst>
              </a:tr>
              <a:tr h="3589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फलफुल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10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8569444"/>
                  </a:ext>
                </a:extLst>
              </a:tr>
              <a:tr h="3731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तरकारी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250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2606684"/>
                  </a:ext>
                </a:extLst>
              </a:tr>
              <a:tr h="3589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पशुपालन (दुध)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177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9024271"/>
                  </a:ext>
                </a:extLst>
              </a:tr>
              <a:tr h="3589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1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पशुपालन (मासु)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15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6967202"/>
                  </a:ext>
                </a:extLst>
              </a:tr>
              <a:tr h="3589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कुखुरा पालन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10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1751505"/>
                  </a:ext>
                </a:extLst>
              </a:tr>
              <a:tr h="36492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अन्य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139</a:t>
                      </a: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987075"/>
                  </a:ext>
                </a:extLst>
              </a:tr>
              <a:tr h="443794">
                <a:tc gridSpan="2">
                  <a:txBody>
                    <a:bodyPr/>
                    <a:lstStyle/>
                    <a:p>
                      <a:pPr marL="0" marR="0" lvl="0" indent="0" algn="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20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श्रोत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: </a:t>
                      </a:r>
                      <a:r>
                        <a:rPr lang="ne-NP" sz="20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राष्ट्रिय तथ्याङ्क कार्यालय (2023)</a:t>
                      </a:r>
                      <a:endParaRPr lang="ne-NP" sz="2400" b="1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1536" marR="1536" marT="15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Kalimati" panose="00000400000000000000" pitchFamily="2"/>
                        <a:cs typeface="Kalimati" panose="00000400000000000000" pitchFamily="2"/>
                      </a:endParaRPr>
                    </a:p>
                  </a:txBody>
                  <a:tcPr marL="1536" marR="1536" marT="15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845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9156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23459-4E62-7DC4-8C50-CBCD7C2F8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A32BD86-4807-EE52-4E15-C20AD7D61369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D6AE2A-2D5F-3F94-C895-883AFAEA0464}"/>
              </a:ext>
            </a:extLst>
          </p:cNvPr>
          <p:cNvSpPr txBox="1"/>
          <p:nvPr/>
        </p:nvSpPr>
        <p:spPr>
          <a:xfrm>
            <a:off x="378069" y="703389"/>
            <a:ext cx="11570677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कृषि क्षेत्रको विकास </a:t>
            </a:r>
            <a:r>
              <a:rPr lang="en-US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:</a:t>
            </a:r>
            <a:r>
              <a:rPr lang="ne-NP" sz="2800" b="1" dirty="0">
                <a:cs typeface="Kalimati" panose="00000400000000000000" pitchFamily="2"/>
              </a:rPr>
              <a:t> </a:t>
            </a:r>
            <a:endParaRPr lang="en-US" sz="2800" b="1" dirty="0"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117475" algn="just">
              <a:lnSpc>
                <a:spcPct val="150000"/>
              </a:lnSpc>
              <a:tabLst>
                <a:tab pos="739775" algn="l"/>
              </a:tabLst>
            </a:pP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117475" algn="just">
              <a:lnSpc>
                <a:spcPct val="150000"/>
              </a:lnSpc>
              <a:tabLst>
                <a:tab pos="739775" algn="l"/>
              </a:tabLst>
            </a:pP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कुल खेतीयोग्य जमिनको 0.3% मा माछापालन भइरहेको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मत्छ्यपालनमा प्रोत्साहन गर्न सकिने </a:t>
            </a: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पकेट क्षेत्रहरु पहिचान गरी नगरपालिकाबाट कृषकहरुलाई सशर्त एवं निशर्त अनुदानहरु वितरण गरी प्रोत्साहित गर्न सकिने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नगरपालिकको प्रमुख उत्पादनको रुपमा चिनाउन सकिने कुनै एक प्रकारको कृषि उत्पादनको खोज गरी सो प्रति कृषकको आकर्षण बढाउन सकिने 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ne-NP" sz="24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5BF803-FFB0-3B6A-8029-276A9C24AA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417180"/>
              </p:ext>
            </p:extLst>
          </p:nvPr>
        </p:nvGraphicFramePr>
        <p:xfrm>
          <a:off x="1512277" y="1487109"/>
          <a:ext cx="6251330" cy="2042000"/>
        </p:xfrm>
        <a:graphic>
          <a:graphicData uri="http://schemas.openxmlformats.org/drawingml/2006/table">
            <a:tbl>
              <a:tblPr/>
              <a:tblGrid>
                <a:gridCol w="3396677">
                  <a:extLst>
                    <a:ext uri="{9D8B030D-6E8A-4147-A177-3AD203B41FA5}">
                      <a16:colId xmlns:a16="http://schemas.microsoft.com/office/drawing/2014/main" val="3647172032"/>
                    </a:ext>
                  </a:extLst>
                </a:gridCol>
                <a:gridCol w="1879016">
                  <a:extLst>
                    <a:ext uri="{9D8B030D-6E8A-4147-A177-3AD203B41FA5}">
                      <a16:colId xmlns:a16="http://schemas.microsoft.com/office/drawing/2014/main" val="1132251094"/>
                    </a:ext>
                  </a:extLst>
                </a:gridCol>
                <a:gridCol w="975637">
                  <a:extLst>
                    <a:ext uri="{9D8B030D-6E8A-4147-A177-3AD203B41FA5}">
                      <a16:colId xmlns:a16="http://schemas.microsoft.com/office/drawing/2014/main" val="827884007"/>
                    </a:ext>
                  </a:extLst>
                </a:gridCol>
              </a:tblGrid>
              <a:tr h="399047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मत्क्ष्यपालनको अवस्था</a:t>
                      </a:r>
                    </a:p>
                  </a:txBody>
                  <a:tcPr marL="1956" marR="1956" marT="195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111454"/>
                  </a:ext>
                </a:extLst>
              </a:tr>
              <a:tr h="3990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विवरण</a:t>
                      </a:r>
                    </a:p>
                  </a:txBody>
                  <a:tcPr marL="1956" marR="1956" marT="19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परिमाण</a:t>
                      </a:r>
                    </a:p>
                  </a:txBody>
                  <a:tcPr marL="1956" marR="1956" marT="19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इकाइ</a:t>
                      </a:r>
                    </a:p>
                  </a:txBody>
                  <a:tcPr marL="1956" marR="1956" marT="19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635473"/>
                  </a:ext>
                </a:extLst>
              </a:tr>
              <a:tr h="3990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माछा पोखरी</a:t>
                      </a:r>
                    </a:p>
                  </a:txBody>
                  <a:tcPr marL="1956" marR="1956" marT="19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115</a:t>
                      </a:r>
                    </a:p>
                  </a:txBody>
                  <a:tcPr marL="1956" marR="1956" marT="19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वटा</a:t>
                      </a:r>
                    </a:p>
                  </a:txBody>
                  <a:tcPr marL="1956" marR="1956" marT="19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3988014"/>
                  </a:ext>
                </a:extLst>
              </a:tr>
              <a:tr h="44581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e-NP" sz="2000" b="1" i="0" u="none" strike="noStrike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माछा पोखरीले ओगटेको क्षेत्रफल</a:t>
                      </a:r>
                    </a:p>
                  </a:txBody>
                  <a:tcPr marL="1956" marR="1956" marT="19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18.61</a:t>
                      </a:r>
                    </a:p>
                  </a:txBody>
                  <a:tcPr marL="1956" marR="1956" marT="19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e-NP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हेक्टर</a:t>
                      </a:r>
                    </a:p>
                  </a:txBody>
                  <a:tcPr marL="1956" marR="1956" marT="19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6300177"/>
                  </a:ext>
                </a:extLst>
              </a:tr>
              <a:tr h="399047">
                <a:tc gridSpan="3">
                  <a:txBody>
                    <a:bodyPr/>
                    <a:lstStyle/>
                    <a:p>
                      <a:pPr marL="0" marR="0" lvl="0" indent="0" algn="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e-NP" sz="18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श्रोत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: </a:t>
                      </a:r>
                      <a:r>
                        <a:rPr lang="ne-NP" sz="1800" b="1" dirty="0">
                          <a:solidFill>
                            <a:srgbClr val="000000"/>
                          </a:solidFill>
                          <a:latin typeface="Kalimati" panose="00000400000000000000" pitchFamily="2"/>
                          <a:cs typeface="Kalimati" panose="00000400000000000000" pitchFamily="2"/>
                        </a:rPr>
                        <a:t>राष्ट्रिय तथ्याङ्क कार्यालय (2023)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Kalimati" panose="00000400000000000000" pitchFamily="2"/>
                          <a:cs typeface="Kalimati" panose="00000400000000000000" pitchFamily="2"/>
                        </a:rPr>
                        <a:t> </a:t>
                      </a:r>
                    </a:p>
                  </a:txBody>
                  <a:tcPr marL="1956" marR="1956" marT="195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086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7410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2BE88-AC0C-740B-1723-ECB78EAAC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BE5A607-2F0F-A724-ABA7-1A2693D4CA2D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दिगो विकासका सम्भावनाहरु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1B7BAD-A1A5-7207-39D4-BC4748F21C3B}"/>
              </a:ext>
            </a:extLst>
          </p:cNvPr>
          <p:cNvSpPr txBox="1"/>
          <p:nvPr/>
        </p:nvSpPr>
        <p:spPr>
          <a:xfrm>
            <a:off x="378069" y="703389"/>
            <a:ext cx="11570677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e-NP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खानी तथा नदिजन्य पादर्थ </a:t>
            </a:r>
            <a:r>
              <a:rPr lang="en-US" sz="2800" b="1" dirty="0">
                <a:solidFill>
                  <a:srgbClr val="002060"/>
                </a:solidFill>
                <a:highlight>
                  <a:srgbClr val="FFFF00"/>
                </a:highlight>
                <a:cs typeface="Kalimati" panose="00000400000000000000" pitchFamily="2"/>
              </a:rPr>
              <a:t>:</a:t>
            </a:r>
            <a:r>
              <a:rPr lang="ne-NP" sz="2800" b="1" dirty="0">
                <a:cs typeface="Kalimati" panose="00000400000000000000" pitchFamily="2"/>
              </a:rPr>
              <a:t> </a:t>
            </a: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तुरीया खोला, पानभार खोला र भुमही खोला जस्ता नदी तथा खोलाहरुमा नदिजन्य पदार्थ (ढुङ्गा, गिट्टी र बालुवा) को प्रचुर मात्रा रहेको 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विकास निर्माणको लागि नदिजन्य पादर्थको व्यवस्थित एवं कानुनसम्मत निकासी तथा बिक्रि वितरणको लागि तयारी गर्न सकिने (</a:t>
            </a:r>
            <a:r>
              <a:rPr lang="en-US" sz="2400" b="1" dirty="0">
                <a:solidFill>
                  <a:srgbClr val="002060"/>
                </a:solidFill>
                <a:cs typeface="Kalimati" panose="00000400000000000000" pitchFamily="2"/>
              </a:rPr>
              <a:t>IEE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स्वीकृती, ठेक्का व्यवस्थापन तथा अनुगमन, आदी)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नगरपालिकाको आन्तरिक राजस्व बढाउन मद्दत गर्ने </a:t>
            </a:r>
          </a:p>
          <a:p>
            <a:pPr marL="117475" algn="just">
              <a:lnSpc>
                <a:spcPct val="150000"/>
              </a:lnSpc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92513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3B40E-7EBB-62C1-BD69-78BC17BD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6DFC2E8-BBF5-5EBA-E0DC-343CF228F2AE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सडक पूर्वाधार</a:t>
            </a:r>
            <a:r>
              <a:rPr lang="en-US" sz="3600" b="1" dirty="0">
                <a:solidFill>
                  <a:srgbClr val="C00000"/>
                </a:solidFill>
                <a:cs typeface="Kalimati" panose="00000400000000000000" pitchFamily="2"/>
              </a:rPr>
              <a:t>  </a:t>
            </a: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र दिगो विकास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9055B-2E6C-9395-415B-889688FDC822}"/>
              </a:ext>
            </a:extLst>
          </p:cNvPr>
          <p:cNvSpPr txBox="1"/>
          <p:nvPr/>
        </p:nvSpPr>
        <p:spPr>
          <a:xfrm>
            <a:off x="378069" y="703389"/>
            <a:ext cx="11570677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शिक्षा तथा स्वास्थ्यमा सहज पहुँच हुने छोटो दुरीका सडकहरुलाई नगरपालिकाबाट वर्गिकरण गरी पहिलो प्राथमिकतामा राखी लगानी गर्दै जानुपर्ने ।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त्यस्ता सडकहरुमा पर्ने पुल पुलेसाको लगत राखि साना कल्भर्ट वा पुल नगरपालिका आफैले निर्माण तथा मर्मत गर्ने र मझौला तथा ठुला पुलहरु प्रदेश र संघबाट माग गर्न सक्ने ।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झोलुङ्गे पुल र ट्रस पुलहरुले पैदल यात्राको दुरी घटाउने भएकोले विद्यालय, स्वास्थ्य केन्द्र एवं कृषि क्षेत्र जोड्ने झो.पू. र ट्रस पुलहरुलाई प्राथमिकतामा राख्नुपर्ने ।</a:t>
            </a:r>
          </a:p>
          <a:p>
            <a:pPr marL="1600200" indent="-3429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ne-NP" sz="2400" b="1" dirty="0">
                <a:solidFill>
                  <a:srgbClr val="C00000"/>
                </a:solidFill>
                <a:cs typeface="Kalimati" panose="00000400000000000000" pitchFamily="2"/>
              </a:rPr>
              <a:t>१ मिटर झो.पू. को लागत अन्दाजी १ लाख २५ हजार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1600200" indent="-3429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739775" algn="l"/>
              </a:tabLst>
            </a:pPr>
            <a:r>
              <a:rPr lang="ne-NP" sz="2400" b="1" dirty="0">
                <a:solidFill>
                  <a:srgbClr val="C00000"/>
                </a:solidFill>
                <a:cs typeface="Kalimati" panose="00000400000000000000" pitchFamily="2"/>
              </a:rPr>
              <a:t>१ मिटर पुलको लागत 20-२५ लाख (तराइमा)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पुल नभएका सडकहरुमा प्राथमिकिकरणको आधारमा पुलको निर्माण गर्दै सडकलाई बार्हमासी संचालनमा ल्याउने   </a:t>
            </a:r>
          </a:p>
          <a:p>
            <a:pPr marL="117475" algn="just">
              <a:lnSpc>
                <a:spcPct val="150000"/>
              </a:lnSpc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8727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B8EA9-BA5A-69E9-243F-1298A041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8566ED2-0ED9-F5D1-A5ED-0824853BDBD8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सडक पूर्वाधार</a:t>
            </a:r>
            <a:r>
              <a:rPr lang="en-US" sz="3600" b="1" dirty="0">
                <a:solidFill>
                  <a:srgbClr val="C00000"/>
                </a:solidFill>
                <a:cs typeface="Kalimati" panose="00000400000000000000" pitchFamily="2"/>
              </a:rPr>
              <a:t>  </a:t>
            </a: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र दिगो विकास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54386C-3A39-68CF-ACFC-DD36FDEC1D64}"/>
              </a:ext>
            </a:extLst>
          </p:cNvPr>
          <p:cNvSpPr txBox="1"/>
          <p:nvPr/>
        </p:nvSpPr>
        <p:spPr>
          <a:xfrm>
            <a:off x="378069" y="703389"/>
            <a:ext cx="11570677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आय आर्जनामा वृद्धी हुने खालका पर्यटन स्थल पहुँच मार्गको प्राथमिकिकरण गरी संघ र प्रदेश सरकारसँगको समन्वय र सहकार्यमा स्तरोन्नती गर्दै जाने</a:t>
            </a:r>
          </a:p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2400" b="1" dirty="0">
                <a:solidFill>
                  <a:srgbClr val="C00000"/>
                </a:solidFill>
                <a:cs typeface="Kalimati" panose="00000400000000000000" pitchFamily="2"/>
              </a:rPr>
              <a:t>जस्तै </a:t>
            </a:r>
            <a:r>
              <a:rPr lang="en-US" sz="2400" b="1" dirty="0">
                <a:solidFill>
                  <a:srgbClr val="C00000"/>
                </a:solidFill>
                <a:cs typeface="Kalimati" panose="00000400000000000000" pitchFamily="2"/>
              </a:rPr>
              <a:t>: </a:t>
            </a:r>
            <a:r>
              <a:rPr lang="ne-NP" sz="2400" b="1" dirty="0">
                <a:solidFill>
                  <a:srgbClr val="C00000"/>
                </a:solidFill>
                <a:cs typeface="Kalimati" panose="00000400000000000000" pitchFamily="2"/>
              </a:rPr>
              <a:t>हिलपार्क र महलपोखरी 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कृषि सडकको निर्माणमा नगरपालिकाले समेत जोड दिनुपर्ने 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कृषि पकेट क्षेत्रहरुको उत्पादनलाई नजिकको बजारसम्म पुर्याउने छोटो दुरीका सडकहरुको पहिचान गर्ने र सो को स्तरोन्नती गर्ने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शहरी सडकहरुको निर्माण गर्दा सम्भव भएसम्म फुटपाथ, जेब्रा क्रसिङ, रोड मार्किङ र नालीको व्यवस्थापन गर्ने ।दृष्टिविहिनका लागि </a:t>
            </a:r>
            <a:r>
              <a:rPr lang="en-US" sz="2400" b="1" dirty="0">
                <a:solidFill>
                  <a:srgbClr val="002060"/>
                </a:solidFill>
                <a:cs typeface="Kalimati" panose="00000400000000000000" pitchFamily="2"/>
              </a:rPr>
              <a:t>Tactile Paver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को प्रयोग गर्ने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उद्योग तथा कारखाना जोड्ने सडकहरुलाई सम्बोधन गर्न सकिने ।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en-US" sz="2400" b="1" dirty="0">
                <a:solidFill>
                  <a:srgbClr val="002060"/>
                </a:solidFill>
                <a:cs typeface="Kalimati" panose="00000400000000000000" pitchFamily="2"/>
              </a:rPr>
              <a:t>Road Side Plantation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लाई आयोजना भित्रै समावेश गर्न सकिने ।</a:t>
            </a:r>
          </a:p>
          <a:p>
            <a:pPr marL="574675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en-US" sz="2400" b="1" dirty="0">
                <a:solidFill>
                  <a:srgbClr val="002060"/>
                </a:solidFill>
                <a:cs typeface="Kalimati" panose="00000400000000000000" pitchFamily="2"/>
              </a:rPr>
              <a:t>Bioengineering </a:t>
            </a: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का उपायहरुको प्रयोगमा जोड दिने</a:t>
            </a:r>
          </a:p>
          <a:p>
            <a:pPr marL="117475" algn="just">
              <a:lnSpc>
                <a:spcPct val="150000"/>
              </a:lnSpc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61364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386ED-D608-BB2F-6D01-9FB7F74FF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F6C679D-8F11-14C5-D757-BE851597E5B4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सडक पूर्वाधार</a:t>
            </a:r>
            <a:r>
              <a:rPr lang="en-US" sz="3600" b="1" dirty="0">
                <a:solidFill>
                  <a:srgbClr val="C00000"/>
                </a:solidFill>
                <a:cs typeface="Kalimati" panose="00000400000000000000" pitchFamily="2"/>
              </a:rPr>
              <a:t>  </a:t>
            </a: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र दिगो विकास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88895E-A280-7868-5ECD-AC557040A987}"/>
              </a:ext>
            </a:extLst>
          </p:cNvPr>
          <p:cNvSpPr txBox="1"/>
          <p:nvPr/>
        </p:nvSpPr>
        <p:spPr>
          <a:xfrm>
            <a:off x="378069" y="703389"/>
            <a:ext cx="11570677" cy="6138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400" b="1" dirty="0">
                <a:solidFill>
                  <a:srgbClr val="002060"/>
                </a:solidFill>
                <a:cs typeface="Kalimati" panose="00000400000000000000" pitchFamily="2"/>
              </a:rPr>
              <a:t> नयाँ निर्माणसँगै भएका सडकहरुको मर्मत संभारमा बजेट व्यवस्थापन गर्नमा जोड दिनुपर्ने, </a:t>
            </a:r>
            <a:endParaRPr lang="en-US" sz="24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800100" indent="-342900" algn="just">
              <a:lnSpc>
                <a:spcPct val="150000"/>
              </a:lnSpc>
              <a:buFont typeface="Wingdings" panose="05000000000000000000" pitchFamily="2" charset="2"/>
              <a:buChar char="q"/>
              <a:tabLst>
                <a:tab pos="739775" algn="l"/>
              </a:tabLs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Open Graded Premix Road</a:t>
            </a:r>
          </a:p>
          <a:p>
            <a:pPr marL="1257300" indent="-342900" algn="just">
              <a:lnSpc>
                <a:spcPct val="150000"/>
              </a:lnSpc>
              <a:buFont typeface="Courier New" panose="02070309020205020404" pitchFamily="49" charset="0"/>
              <a:buChar char="o"/>
              <a:tabLst>
                <a:tab pos="739775" algn="l"/>
              </a:tabLs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for new construction =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Nrs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1445.47/Sqm</a:t>
            </a:r>
          </a:p>
          <a:p>
            <a:pPr marL="1257300" indent="-342900" algn="just">
              <a:lnSpc>
                <a:spcPct val="150000"/>
              </a:lnSpc>
              <a:buFont typeface="Courier New" panose="02070309020205020404" pitchFamily="49" charset="0"/>
              <a:buChar char="o"/>
              <a:tabLst>
                <a:tab pos="739775" algn="l"/>
              </a:tabLs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for patching =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Nrs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455.46/Sqm (3.17 times less)</a:t>
            </a:r>
          </a:p>
          <a:p>
            <a:pPr marL="747713" indent="-342900" algn="just">
              <a:lnSpc>
                <a:spcPct val="150000"/>
              </a:lnSpc>
              <a:buFont typeface="Wingdings" panose="05000000000000000000" pitchFamily="2" charset="2"/>
              <a:buChar char="q"/>
              <a:tabLst>
                <a:tab pos="739775" algn="l"/>
              </a:tabLs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Asphalt Concrete Road</a:t>
            </a:r>
          </a:p>
          <a:p>
            <a:pPr marL="1257300" indent="-342900" algn="just">
              <a:lnSpc>
                <a:spcPct val="150000"/>
              </a:lnSpc>
              <a:buFont typeface="Courier New" panose="02070309020205020404" pitchFamily="49" charset="0"/>
              <a:buChar char="o"/>
              <a:tabLst>
                <a:tab pos="739775" algn="l"/>
              </a:tabLs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for new construction =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Nrs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2019.01/Sqm</a:t>
            </a:r>
          </a:p>
          <a:p>
            <a:pPr marL="1257300" indent="-342900" algn="just">
              <a:lnSpc>
                <a:spcPct val="150000"/>
              </a:lnSpc>
              <a:buFont typeface="Courier New" panose="02070309020205020404" pitchFamily="49" charset="0"/>
              <a:buChar char="o"/>
              <a:tabLst>
                <a:tab pos="739775" algn="l"/>
              </a:tabLs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for patching =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Nrs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888.44/Sqm (2.27 times less)</a:t>
            </a:r>
          </a:p>
          <a:p>
            <a:pPr marL="519113" indent="-3429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shows that 1% decrease in maintenance cost increases 110% vehicle operating cost. 1 unit of money spent on maintenance saves 3 units to road users and 2 units to road agency.</a:t>
            </a:r>
          </a:p>
          <a:p>
            <a:pPr marL="747713" indent="-633413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633413" algn="l"/>
              </a:tabLst>
            </a:pPr>
            <a:r>
              <a:rPr lang="ne-NP" sz="2400" b="1" dirty="0">
                <a:solidFill>
                  <a:srgbClr val="00206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समयमै सडक मर्मत नगर्दा नयाँ निर्माणको लागि ठूलो लगानी जुटाउनपर्ने अवस्था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230683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B16F4-CFE6-1DF5-0D8B-7F071A5DC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s and a motorcycle on a road">
            <a:extLst>
              <a:ext uri="{FF2B5EF4-FFF2-40B4-BE49-F238E27FC236}">
                <a16:creationId xmlns:a16="http://schemas.microsoft.com/office/drawing/2014/main" id="{0C383258-260D-6374-D94B-9F050091F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79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8794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889C2-BC0B-B387-1C8A-6E923B3BD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8A361DF-2ABE-FAD8-C50A-078B7C7B4E2F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समस्या तथा चुनौतिहरु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FA2FB0-D68F-BE70-8267-865A7ED0F22E}"/>
              </a:ext>
            </a:extLst>
          </p:cNvPr>
          <p:cNvSpPr txBox="1"/>
          <p:nvPr/>
        </p:nvSpPr>
        <p:spPr>
          <a:xfrm>
            <a:off x="310661" y="854080"/>
            <a:ext cx="1157067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ne-NP" sz="3200" b="1" dirty="0">
                <a:solidFill>
                  <a:srgbClr val="7030A0"/>
                </a:solidFill>
                <a:cs typeface="Kalimati" panose="00000400000000000000" pitchFamily="2"/>
              </a:rPr>
              <a:t>शहरीकरण</a:t>
            </a:r>
          </a:p>
          <a:p>
            <a:pPr marL="10287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बढ्दो बसाइसराइ र आवासको आवश्यकता </a:t>
            </a:r>
          </a:p>
          <a:p>
            <a:pPr marL="10287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कृषि भुमी आवसीय एवं व्यापारीक प्रयोजनको लागि प्रयोग</a:t>
            </a:r>
          </a:p>
          <a:p>
            <a:pPr marL="10287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जग्गा खण्डिकरण गरी खेत खेत सडक पुर्याउने </a:t>
            </a:r>
          </a:p>
          <a:p>
            <a:pPr marL="10287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अव्यवस्थित बस्ती, ढल निकासको समस्या । </a:t>
            </a:r>
          </a:p>
          <a:p>
            <a:pPr marL="10287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भवन संहिताको पालना गराउन चुनौती</a:t>
            </a:r>
          </a:p>
          <a:p>
            <a:pPr marL="10287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सडक मापदण्ड पालना गराउन नसक्दा शहरी सडक कुरुप देखिने</a:t>
            </a:r>
          </a:p>
        </p:txBody>
      </p:sp>
    </p:spTree>
    <p:extLst>
      <p:ext uri="{BB962C8B-B14F-4D97-AF65-F5344CB8AC3E}">
        <p14:creationId xmlns:p14="http://schemas.microsoft.com/office/powerpoint/2010/main" val="20026039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9AEAF-0527-1521-E381-52A3127D4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EA4491-785F-5FC4-CA65-1BC727426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2" y="79453"/>
            <a:ext cx="10476696" cy="685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793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114EC-8496-56F9-106A-5B07320DC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35A7C8B-5826-0725-8749-EA5031D3C60C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समस्या तथा चुनौतिहरु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E60E8A-6F92-690F-7950-3335A0A38583}"/>
              </a:ext>
            </a:extLst>
          </p:cNvPr>
          <p:cNvSpPr txBox="1"/>
          <p:nvPr/>
        </p:nvSpPr>
        <p:spPr>
          <a:xfrm>
            <a:off x="310661" y="695822"/>
            <a:ext cx="11769970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ne-NP" sz="3200" b="1" dirty="0">
                <a:solidFill>
                  <a:srgbClr val="7030A0"/>
                </a:solidFill>
                <a:cs typeface="Kalimati" panose="00000400000000000000" pitchFamily="2"/>
              </a:rPr>
              <a:t>मापदण्ड कार्यान्वयनमा चुनौती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प्रदेशिक सडकको अधिकारक्षेत्र कायम गराउन नसक्नु</a:t>
            </a:r>
          </a:p>
          <a:p>
            <a:pPr marL="1776413" indent="-404813" algn="just">
              <a:lnSpc>
                <a:spcPct val="150000"/>
              </a:lnSpc>
              <a:buFont typeface="Courier New" panose="02070309020205020404" pitchFamily="49" charset="0"/>
              <a:buChar char="o"/>
              <a:tabLst>
                <a:tab pos="739775" algn="l"/>
              </a:tabLst>
            </a:pPr>
            <a:r>
              <a:rPr lang="ne-NP" sz="2400" b="1" dirty="0">
                <a:solidFill>
                  <a:srgbClr val="C00000"/>
                </a:solidFill>
                <a:cs typeface="Kalimati" panose="00000400000000000000" pitchFamily="2"/>
              </a:rPr>
              <a:t>प्रादेशिक लोकमार्ग ५० मिटर</a:t>
            </a:r>
          </a:p>
          <a:p>
            <a:pPr marL="1776413" indent="-404813" algn="just">
              <a:lnSpc>
                <a:spcPct val="150000"/>
              </a:lnSpc>
              <a:buFont typeface="Courier New" panose="02070309020205020404" pitchFamily="49" charset="0"/>
              <a:buChar char="o"/>
              <a:tabLst>
                <a:tab pos="739775" algn="l"/>
              </a:tabLst>
            </a:pPr>
            <a:r>
              <a:rPr lang="ne-NP" sz="2400" b="1" dirty="0">
                <a:solidFill>
                  <a:srgbClr val="C00000"/>
                </a:solidFill>
                <a:cs typeface="Kalimati" panose="00000400000000000000" pitchFamily="2"/>
              </a:rPr>
              <a:t>प्रादेशिक सडक ३० मिटर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सडक निर्माण गर्दा मुआब्जा दिने व्यवस्था नहुनु । श्रोतको चरम अभाव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सडक अतिक्रमण हुनु</a:t>
            </a:r>
            <a:endParaRPr lang="en-US" sz="32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भारवहन क्षमताको पालना नहुनु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कार्यक्षेत्र भन्दा बाहिरका सडकमा नगरपालिकाले हात हाल्नु</a:t>
            </a:r>
          </a:p>
          <a:p>
            <a:pPr marL="12049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480108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F11-D1AE-A060-A91B-309C376EC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FBADD35-CF64-A20E-08FB-B0DE80EF83DB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समस्या तथा चुनौतिहरु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55E9FA-A2F3-89A9-288F-5B1C5DF2CF09}"/>
              </a:ext>
            </a:extLst>
          </p:cNvPr>
          <p:cNvSpPr txBox="1"/>
          <p:nvPr/>
        </p:nvSpPr>
        <p:spPr>
          <a:xfrm>
            <a:off x="310661" y="854080"/>
            <a:ext cx="1176997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ne-NP" sz="3200" b="1" dirty="0">
                <a:solidFill>
                  <a:srgbClr val="7030A0"/>
                </a:solidFill>
                <a:cs typeface="Kalimati" panose="00000400000000000000" pitchFamily="2"/>
              </a:rPr>
              <a:t>न्यून श्रोत/श्रोत नहेरी लक्ष्य बोक्नु</a:t>
            </a:r>
          </a:p>
          <a:p>
            <a:pPr marL="8001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नगरपालिकाको पहिलो आवधिक विकास योजनाले ७७ कि.मि. सडक कालोपत्रे गर्ने लक्ष्य बोकेकोमा आ.व.078/79 देखि 080/081 सम्म जम्मा 20.93 कि.मि. सडक कालोपत्रे भएको</a:t>
            </a:r>
          </a:p>
          <a:p>
            <a:pPr marL="8001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यथार्थपरक योजना निर्माण नहुनु, प्राथमिकिकरण नगर्नु</a:t>
            </a:r>
          </a:p>
          <a:p>
            <a:pPr marL="8001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पूर्वाधारमा लगानी गर्न आन्तरिक श्रोत नहुनु । </a:t>
            </a:r>
          </a:p>
          <a:p>
            <a:pPr marL="8001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आन्तरिक आयको लागि ठोस पहल नहुनु ।</a:t>
            </a:r>
          </a:p>
        </p:txBody>
      </p:sp>
    </p:spTree>
    <p:extLst>
      <p:ext uri="{BB962C8B-B14F-4D97-AF65-F5344CB8AC3E}">
        <p14:creationId xmlns:p14="http://schemas.microsoft.com/office/powerpoint/2010/main" val="11351857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61FD8-1DD4-A850-576E-C801C580B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D3D14B7-7C44-FA8C-2CDA-3FD1A9698E66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समस्या तथा चुनौतिहरु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AB06B9-8AC3-A21C-22A0-0D0FE48A97F4}"/>
              </a:ext>
            </a:extLst>
          </p:cNvPr>
          <p:cNvSpPr txBox="1"/>
          <p:nvPr/>
        </p:nvSpPr>
        <p:spPr>
          <a:xfrm>
            <a:off x="310661" y="854080"/>
            <a:ext cx="1176997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ne-NP" sz="3200" b="1" dirty="0">
                <a:solidFill>
                  <a:srgbClr val="7030A0"/>
                </a:solidFill>
                <a:cs typeface="Kalimati" panose="00000400000000000000" pitchFamily="2"/>
              </a:rPr>
              <a:t>महङ्गो सडक निर्माण तथा सडक मर्मतमा उदासिनता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en-US" sz="3200" b="1" dirty="0">
                <a:cs typeface="Kalimati" panose="00000400000000000000" pitchFamily="2"/>
              </a:rPr>
              <a:t>DBST </a:t>
            </a:r>
            <a:r>
              <a:rPr lang="ne-NP" sz="3200" b="1" dirty="0">
                <a:cs typeface="Kalimati" panose="00000400000000000000" pitchFamily="2"/>
              </a:rPr>
              <a:t>सडक प्रति जानकारी नहुनु, अस्फाल्ट वा ढलान नै गर्न खोज्नु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cs typeface="Kalimati" panose="00000400000000000000" pitchFamily="2"/>
              </a:rPr>
              <a:t>नगर भित्र रहेका सडक मर्मत संभारको लागि न्यून बजेट विनियोजन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cs typeface="Kalimati" panose="00000400000000000000" pitchFamily="2"/>
              </a:rPr>
              <a:t>नयाँ निर्माणलाई प्राथमिकता दिनु (खर्चिलो)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cs typeface="Kalimati" panose="00000400000000000000" pitchFamily="2"/>
              </a:rPr>
              <a:t>सडक मर्मत संभारकर्ताको व्यवस्था नहुनु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en-US" sz="3200" b="1" dirty="0">
                <a:cs typeface="Kalimati" panose="00000400000000000000" pitchFamily="2"/>
              </a:rPr>
              <a:t>Road Inventory </a:t>
            </a:r>
            <a:r>
              <a:rPr lang="ne-NP" sz="3200" b="1" dirty="0">
                <a:cs typeface="Kalimati" panose="00000400000000000000" pitchFamily="2"/>
              </a:rPr>
              <a:t>नराख्नु वा अद्यावधीक नगर्नु</a:t>
            </a:r>
          </a:p>
        </p:txBody>
      </p:sp>
    </p:spTree>
    <p:extLst>
      <p:ext uri="{BB962C8B-B14F-4D97-AF65-F5344CB8AC3E}">
        <p14:creationId xmlns:p14="http://schemas.microsoft.com/office/powerpoint/2010/main" val="36430755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7C491-7557-B482-499E-2564F5BA7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5B3DE54-4D0B-BE6F-7210-357E889CE288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समस्या तथा चुनौतिहरु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545672-A1B6-1629-8993-307BAD00C323}"/>
              </a:ext>
            </a:extLst>
          </p:cNvPr>
          <p:cNvSpPr txBox="1"/>
          <p:nvPr/>
        </p:nvSpPr>
        <p:spPr>
          <a:xfrm>
            <a:off x="310661" y="854080"/>
            <a:ext cx="1176997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Civic Sense </a:t>
            </a:r>
            <a:r>
              <a:rPr lang="ne-NP" sz="3200" b="1" dirty="0">
                <a:solidFill>
                  <a:srgbClr val="7030A0"/>
                </a:solidFill>
                <a:cs typeface="Kalimati" panose="00000400000000000000" pitchFamily="2"/>
              </a:rPr>
              <a:t>को कमि हुनु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सार्वजनिक संपतिको संरक्षण प्रति संवेदनशील नहुनु</a:t>
            </a:r>
            <a:endParaRPr lang="ne-NP" sz="2400" b="1" dirty="0">
              <a:solidFill>
                <a:srgbClr val="C00000"/>
              </a:solidFill>
              <a:cs typeface="Kalimati" panose="00000400000000000000" pitchFamily="2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सडक पेटीमा निर्माण सामाग्री थुपार्नु, सडक पेटी निजि प्रयोजनको लागि प्रयोग गर्नु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सार्वजनिक संपतिको तोडफोड गर्नु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जथाभावी फोहर फ्याक्नु</a:t>
            </a:r>
            <a:endParaRPr lang="en-US" sz="32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जथाभावी पार्किङ गर्नु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बस स्टप बाहेकका मनपरी स्थानमा बस रोक्नु</a:t>
            </a:r>
          </a:p>
        </p:txBody>
      </p:sp>
    </p:spTree>
    <p:extLst>
      <p:ext uri="{BB962C8B-B14F-4D97-AF65-F5344CB8AC3E}">
        <p14:creationId xmlns:p14="http://schemas.microsoft.com/office/powerpoint/2010/main" val="40123392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16169-D6B7-CCFA-4EF9-17964E3F0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field with trees in the background">
            <a:extLst>
              <a:ext uri="{FF2B5EF4-FFF2-40B4-BE49-F238E27FC236}">
                <a16:creationId xmlns:a16="http://schemas.microsoft.com/office/drawing/2014/main" id="{2785485E-218C-70A1-183F-CE855F27AA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228322"/>
            <a:ext cx="10181492" cy="640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96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77FA4-8511-E816-9AD8-94FCD1971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88A0F7A-4E4D-5E3A-46BC-48C821DFD8E5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समस्या तथा चुनौतिहरु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BDABDE-F2D0-94A6-D2CE-ECF71D1C90B5}"/>
              </a:ext>
            </a:extLst>
          </p:cNvPr>
          <p:cNvSpPr txBox="1"/>
          <p:nvPr/>
        </p:nvSpPr>
        <p:spPr>
          <a:xfrm>
            <a:off x="310661" y="854080"/>
            <a:ext cx="1176997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ne-NP" sz="3200" b="1" dirty="0">
                <a:solidFill>
                  <a:srgbClr val="7030A0"/>
                </a:solidFill>
                <a:cs typeface="Kalimati" panose="00000400000000000000" pitchFamily="2"/>
              </a:rPr>
              <a:t>नदिजन्य पदार्थको अभाव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समयमै खोला खुल्न नसक्नुले विकास निर्माण कार्यमा ढिलाइ हुने गरेको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सडक निर्माण कार्यलाई आवश्यक पर्ने स्थानीय निर्माण सामाग्रीको अभाव (सब-बेस)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चोरी निकासी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तोकिएको मापदण्डको पालना गरी निकासी नहुनु, चरम दोहन</a:t>
            </a:r>
          </a:p>
        </p:txBody>
      </p:sp>
    </p:spTree>
    <p:extLst>
      <p:ext uri="{BB962C8B-B14F-4D97-AF65-F5344CB8AC3E}">
        <p14:creationId xmlns:p14="http://schemas.microsoft.com/office/powerpoint/2010/main" val="40609661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0AB59-805D-D14C-793F-E858E68CC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website">
            <a:extLst>
              <a:ext uri="{FF2B5EF4-FFF2-40B4-BE49-F238E27FC236}">
                <a16:creationId xmlns:a16="http://schemas.microsoft.com/office/drawing/2014/main" id="{B6F8AD0A-8F31-DC38-0E3F-A6261EAED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39" y="100585"/>
            <a:ext cx="11570676" cy="656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7466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D1934-62F1-D94C-9C27-48A7C411D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4136E46-4E51-C057-5D75-9453EAFDE010}"/>
              </a:ext>
            </a:extLst>
          </p:cNvPr>
          <p:cNvSpPr txBox="1"/>
          <p:nvPr/>
        </p:nvSpPr>
        <p:spPr>
          <a:xfrm>
            <a:off x="187569" y="0"/>
            <a:ext cx="1137724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3600" b="1" dirty="0">
                <a:solidFill>
                  <a:srgbClr val="C00000"/>
                </a:solidFill>
                <a:cs typeface="Kalimati" panose="00000400000000000000" pitchFamily="2"/>
              </a:rPr>
              <a:t>समस्या तथा चुनौतिहरु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15649B-C5EA-4B3D-8641-FA432CC37F22}"/>
              </a:ext>
            </a:extLst>
          </p:cNvPr>
          <p:cNvSpPr txBox="1"/>
          <p:nvPr/>
        </p:nvSpPr>
        <p:spPr>
          <a:xfrm>
            <a:off x="310661" y="854080"/>
            <a:ext cx="1176997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ne-NP" sz="3200" b="1" dirty="0">
                <a:solidFill>
                  <a:srgbClr val="7030A0"/>
                </a:solidFill>
                <a:cs typeface="Kalimati" panose="00000400000000000000" pitchFamily="2"/>
              </a:rPr>
              <a:t>बेरोजगारी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योग्यता अनुसारको रोजगार प्राप्त नहुनु, जसले विदेश पलायन हुने प्रवृति बढेको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सिपमुलक शिक्षा वा तालिम केवल कर्मकाण्डी मात्र हुनु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निर्माण कार्यामा दक्ष जनशक्तिको अभाव रहेको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पूर्वाधार निर्माण सम्बन्धी तालिमको अभाव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न्यून तलब वा ज्याला</a:t>
            </a:r>
          </a:p>
        </p:txBody>
      </p:sp>
    </p:spTree>
    <p:extLst>
      <p:ext uri="{BB962C8B-B14F-4D97-AF65-F5344CB8AC3E}">
        <p14:creationId xmlns:p14="http://schemas.microsoft.com/office/powerpoint/2010/main" val="12991512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19D1A-9113-8506-FF05-B0212C13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67D155-2C24-89E5-090F-4B90B4E90C2E}"/>
              </a:ext>
            </a:extLst>
          </p:cNvPr>
          <p:cNvSpPr txBox="1"/>
          <p:nvPr/>
        </p:nvSpPr>
        <p:spPr>
          <a:xfrm>
            <a:off x="2215662" y="2216451"/>
            <a:ext cx="7572374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7475" algn="ctr">
              <a:lnSpc>
                <a:spcPct val="150000"/>
              </a:lnSpc>
              <a:tabLst>
                <a:tab pos="739775" algn="l"/>
              </a:tabLst>
            </a:pPr>
            <a:r>
              <a:rPr lang="ne-NP" sz="4400" b="1" dirty="0">
                <a:solidFill>
                  <a:srgbClr val="C00000"/>
                </a:solidFill>
                <a:cs typeface="Kalimati" panose="00000400000000000000" pitchFamily="2"/>
              </a:rPr>
              <a:t>दिर्घकालीन सोच र अवधारणा</a:t>
            </a:r>
          </a:p>
        </p:txBody>
      </p:sp>
    </p:spTree>
    <p:extLst>
      <p:ext uri="{BB962C8B-B14F-4D97-AF65-F5344CB8AC3E}">
        <p14:creationId xmlns:p14="http://schemas.microsoft.com/office/powerpoint/2010/main" val="37239961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6E856-3ECD-8A92-B3E6-6224EB2F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3E704C-0A26-FE53-1160-45914F8E2CCE}"/>
              </a:ext>
            </a:extLst>
          </p:cNvPr>
          <p:cNvSpPr txBox="1"/>
          <p:nvPr/>
        </p:nvSpPr>
        <p:spPr>
          <a:xfrm>
            <a:off x="310661" y="256205"/>
            <a:ext cx="1176997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ne-NP" sz="3200" b="1" dirty="0">
                <a:solidFill>
                  <a:srgbClr val="7030A0"/>
                </a:solidFill>
                <a:cs typeface="Kalimati" panose="00000400000000000000" pitchFamily="2"/>
              </a:rPr>
              <a:t>दिगो शहरी योजना र गुरुयोजना निर्माण गरी लागु गर्नुपर्ने</a:t>
            </a:r>
          </a:p>
          <a:p>
            <a:pPr marL="7477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६०% भन्दा बढी वन क्षेत्र भएकोले बढ्दो जनसंख्याको कारण  भविष्यमा </a:t>
            </a:r>
            <a:r>
              <a:rPr lang="en-US" sz="3200" b="1" dirty="0">
                <a:solidFill>
                  <a:srgbClr val="002060"/>
                </a:solidFill>
                <a:cs typeface="Kalimati" panose="00000400000000000000" pitchFamily="2"/>
              </a:rPr>
              <a:t>Land Pooling </a:t>
            </a: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मा जानुपर्ने</a:t>
            </a:r>
          </a:p>
          <a:p>
            <a:pPr marL="7477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नगर यातायात गुरुयोजना बनाइ सोही अनुसार सडकमा लगानी गर्नुपर्ने  </a:t>
            </a:r>
          </a:p>
          <a:p>
            <a:pPr marL="7477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खेल मैदान र पार्क जस्ता खुला स्थानहरुलाई व्यवस्थित गर्नुपर्ने</a:t>
            </a:r>
          </a:p>
          <a:p>
            <a:pPr marL="7477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बस्ती विकासलाई व्यवस्थित गर्दै जानुपर्ने </a:t>
            </a:r>
          </a:p>
          <a:p>
            <a:pPr marL="7477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आय आर्जनमा वृद्धी हुने कृषि र पर्यटन क्षेत्रहरुलाई सडकले जोड्नुपर्ने</a:t>
            </a:r>
          </a:p>
        </p:txBody>
      </p:sp>
    </p:spTree>
    <p:extLst>
      <p:ext uri="{BB962C8B-B14F-4D97-AF65-F5344CB8AC3E}">
        <p14:creationId xmlns:p14="http://schemas.microsoft.com/office/powerpoint/2010/main" val="29231187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4318E-4EDD-A457-2A2D-F18213BCE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7EDDF0-9D20-D33B-687C-EB5CB4F76D96}"/>
              </a:ext>
            </a:extLst>
          </p:cNvPr>
          <p:cNvSpPr txBox="1"/>
          <p:nvPr/>
        </p:nvSpPr>
        <p:spPr>
          <a:xfrm>
            <a:off x="310661" y="115526"/>
            <a:ext cx="1176997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Project Bank </a:t>
            </a:r>
            <a:r>
              <a:rPr lang="ne-NP" sz="3200" b="1" dirty="0">
                <a:solidFill>
                  <a:srgbClr val="7030A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को स्थापना गर्ने 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latin typeface="Times New Roman" panose="02020603050405020304" pitchFamily="18" charset="0"/>
                <a:cs typeface="Kalimati" panose="00000400000000000000" pitchFamily="2"/>
              </a:rPr>
              <a:t>नगरपालिका भित्र संचालन गर्नुपर्ने महत्वपूर्ण आयोजनाहरुको सम्भाव्यता अध्ययन गरी प्राथमिकताक्रम तोकि अगाडी बढ्नुपर्ने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latin typeface="Times New Roman" panose="02020603050405020304" pitchFamily="18" charset="0"/>
                <a:cs typeface="Kalimati" panose="00000400000000000000" pitchFamily="2"/>
              </a:rPr>
              <a:t>वातावरणीय अध्ययन र जग्गा प्राप्ती भएका आयोजनालाई अगाडी बढाउने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latin typeface="Times New Roman" panose="02020603050405020304" pitchFamily="18" charset="0"/>
                <a:cs typeface="Kalimati" panose="00000400000000000000" pitchFamily="2"/>
              </a:rPr>
              <a:t>कार्यक्षेत्र भन्दा बाहिरका आयोजनाहरुको लागि प्रदेश वा संघीय सरकारसँग समन्वय गर्न सकिने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latin typeface="Times New Roman" panose="02020603050405020304" pitchFamily="18" charset="0"/>
                <a:cs typeface="Kalimati" panose="00000400000000000000" pitchFamily="2"/>
              </a:rPr>
              <a:t>तकिएको दिगो विकासका लक्ष्य हासिल हुने आयोजनाहरुमा लगानी बढाउने (कृषि र पर्यटन)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latin typeface="Times New Roman" panose="02020603050405020304" pitchFamily="18" charset="0"/>
                <a:cs typeface="Kalimati" panose="00000400000000000000" pitchFamily="2"/>
              </a:rPr>
              <a:t>पकेट योजनाहरुलाई निरुत्साहीत गर्ने</a:t>
            </a: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ne-NP" sz="3200" b="1" dirty="0">
              <a:latin typeface="Times New Roman" panose="02020603050405020304" pitchFamily="18" charset="0"/>
              <a:cs typeface="Kalimati" panose="00000400000000000000" pitchFamily="2"/>
            </a:endParaRPr>
          </a:p>
          <a:p>
            <a:pPr marL="1143000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742136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9B642-C123-F52B-F52D-F3DC774F6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74A919-75D6-8469-55E1-96E50F6CFB7B}"/>
              </a:ext>
            </a:extLst>
          </p:cNvPr>
          <p:cNvSpPr txBox="1"/>
          <p:nvPr/>
        </p:nvSpPr>
        <p:spPr>
          <a:xfrm>
            <a:off x="422030" y="0"/>
            <a:ext cx="1176997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 </a:t>
            </a:r>
            <a:r>
              <a:rPr lang="en-US" sz="3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Sunwal</a:t>
            </a: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Clean </a:t>
            </a:r>
            <a:r>
              <a:rPr lang="en-US" sz="32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Sunwal</a:t>
            </a: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ne-NP" sz="3200" b="1" dirty="0">
              <a:solidFill>
                <a:srgbClr val="7030A0"/>
              </a:solidFill>
              <a:latin typeface="Times New Roman" panose="02020603050405020304" pitchFamily="18" charset="0"/>
              <a:cs typeface="Kalimati" panose="00000400000000000000" pitchFamily="2"/>
            </a:endParaRP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आ.व.2079/080 को निती तथा कार्यक्रममा समावेश भएको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वृक्षारोपण र फोहोरमैला व्यवस्थापनमा विशेष जोड आवश्यक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वातावरणमैत्री सार्वजनिक पार्क, छतमा बगैंचा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खुल्ला शौचालय (</a:t>
            </a:r>
            <a:r>
              <a:rPr lang="en-US" sz="3200" b="1" dirty="0">
                <a:solidFill>
                  <a:srgbClr val="002060"/>
                </a:solidFill>
                <a:cs typeface="Kalimati" panose="00000400000000000000" pitchFamily="2"/>
              </a:rPr>
              <a:t>Public Toilet) </a:t>
            </a: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उचित व्यवस्थापन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प्लास्टिकमुक्त बजार कार्यान्वयनमा कडाइ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सार्वजनिक स्थलमा ‘</a:t>
            </a:r>
            <a:r>
              <a:rPr lang="en-US" sz="3200" b="1" dirty="0">
                <a:solidFill>
                  <a:srgbClr val="002060"/>
                </a:solidFill>
                <a:cs typeface="Kalimati" panose="00000400000000000000" pitchFamily="2"/>
              </a:rPr>
              <a:t>No Smoking Zone’</a:t>
            </a:r>
            <a:r>
              <a:rPr lang="ne-NP" sz="3200" b="1" dirty="0">
                <a:solidFill>
                  <a:srgbClr val="002060"/>
                </a:solidFill>
                <a:cs typeface="Kalimati" panose="00000400000000000000" pitchFamily="2"/>
              </a:rPr>
              <a:t> कडाइका साथ लागु गर्नुपर्ने</a:t>
            </a:r>
          </a:p>
        </p:txBody>
      </p:sp>
    </p:spTree>
    <p:extLst>
      <p:ext uri="{BB962C8B-B14F-4D97-AF65-F5344CB8AC3E}">
        <p14:creationId xmlns:p14="http://schemas.microsoft.com/office/powerpoint/2010/main" val="6241796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7C257-CA0A-5E6B-AA81-8B295165E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35A507-2D32-5B9A-3D31-2F987F45F47B}"/>
              </a:ext>
            </a:extLst>
          </p:cNvPr>
          <p:cNvSpPr txBox="1"/>
          <p:nvPr/>
        </p:nvSpPr>
        <p:spPr>
          <a:xfrm>
            <a:off x="422030" y="0"/>
            <a:ext cx="1176997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739775" algn="l"/>
              </a:tabLst>
            </a:pPr>
            <a:r>
              <a:rPr lang="ne-NP" sz="3200" b="1" dirty="0">
                <a:solidFill>
                  <a:srgbClr val="7030A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सडक मर्मत संभारमा लगानी</a:t>
            </a: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 </a:t>
            </a:r>
            <a:r>
              <a:rPr lang="ne-NP" sz="3200" b="1" dirty="0">
                <a:solidFill>
                  <a:srgbClr val="7030A0"/>
                </a:solidFill>
                <a:latin typeface="Times New Roman" panose="02020603050405020304" pitchFamily="18" charset="0"/>
                <a:cs typeface="Kalimati" panose="00000400000000000000" pitchFamily="2"/>
              </a:rPr>
              <a:t> बढाउने</a:t>
            </a: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नगर भित्रका सडकहरुको </a:t>
            </a:r>
            <a:r>
              <a:rPr lang="en-US" sz="2800" b="1" dirty="0">
                <a:solidFill>
                  <a:srgbClr val="002060"/>
                </a:solidFill>
                <a:cs typeface="Kalimati" panose="00000400000000000000" pitchFamily="2"/>
              </a:rPr>
              <a:t>Inventory </a:t>
            </a: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लिइ प्रत्येक वर्ष अद्यावधिक गर्दै जानुपर्ने 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सडकको </a:t>
            </a:r>
            <a:r>
              <a:rPr lang="en-US" sz="2800" b="1" dirty="0">
                <a:solidFill>
                  <a:srgbClr val="002060"/>
                </a:solidFill>
                <a:cs typeface="Kalimati" panose="00000400000000000000" pitchFamily="2"/>
              </a:rPr>
              <a:t>Lifecycle Cost </a:t>
            </a: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घटाउनको लागि सडक मर्मतलाई प्राथमिकता दिनुपर्ने 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सडक मर्मत संभारकर्ता र झोलुङ्गे पुल हेरालुको व्यवस्था गर्नुपर्ने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solidFill>
                  <a:srgbClr val="002060"/>
                </a:solidFill>
                <a:cs typeface="Kalimati" panose="00000400000000000000" pitchFamily="2"/>
              </a:rPr>
              <a:t>नगरभित्र रहेका सडकहरुमा नियमित मर्मतको कार्यलाई प्राथमिकता दिनुपर्ने</a:t>
            </a: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r>
              <a:rPr lang="ne-NP" sz="2800" b="1" dirty="0">
                <a:solidFill>
                  <a:srgbClr val="000000"/>
                </a:solidFill>
                <a:latin typeface="Kalimati" panose="00000400000000000000" pitchFamily="2"/>
                <a:cs typeface="Kalimati" panose="00000400000000000000" pitchFamily="2"/>
              </a:rPr>
              <a:t>राष्ट्रिय तथ्याङ्क कार्यालय (202४) अनुसार नगरपालिका भित्र सडक दुर्घटनाबाट ८ जनाको मृत्यु भएको </a:t>
            </a:r>
            <a:endParaRPr lang="ne-NP" sz="2800" b="1" dirty="0">
              <a:solidFill>
                <a:srgbClr val="002060"/>
              </a:solidFill>
              <a:cs typeface="Kalimati" panose="00000400000000000000" pitchFamily="2"/>
            </a:endParaRPr>
          </a:p>
          <a:p>
            <a:pPr marL="1090613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739775" algn="l"/>
              </a:tabLst>
            </a:pPr>
            <a:endParaRPr lang="ne-NP" sz="3200" b="1" dirty="0">
              <a:solidFill>
                <a:srgbClr val="00206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487165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52C4D-78AA-29F4-2DC8-8DF3E9066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73710-29A2-43AB-1939-21C4F8835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04837"/>
            <a:ext cx="11293813" cy="789243"/>
          </a:xfrm>
        </p:spPr>
        <p:txBody>
          <a:bodyPr anchor="ctr">
            <a:normAutofit/>
          </a:bodyPr>
          <a:lstStyle/>
          <a:p>
            <a:r>
              <a:rPr lang="ne-NP" sz="4000" dirty="0">
                <a:solidFill>
                  <a:schemeClr val="accent4">
                    <a:lumMod val="75000"/>
                  </a:schemeClr>
                </a:solidFill>
                <a:cs typeface="Kalimati" panose="00000400000000000000" pitchFamily="2"/>
              </a:rPr>
              <a:t>समावेशी र पारदर्शी शासन</a:t>
            </a:r>
            <a:endParaRPr lang="en-US" sz="4000" b="1" dirty="0">
              <a:solidFill>
                <a:schemeClr val="accent4">
                  <a:lumMod val="75000"/>
                </a:schemeClr>
              </a:solidFill>
              <a:cs typeface="Kalimati" panose="00000400000000000000" pitchFamily="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203B4B-9A71-D477-58B1-024D8B647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601" y="894080"/>
            <a:ext cx="11927840" cy="5963920"/>
          </a:xfrm>
        </p:spPr>
        <p:txBody>
          <a:bodyPr>
            <a:normAutofit/>
          </a:bodyPr>
          <a:lstStyle/>
          <a:p>
            <a:pPr marL="111125" algn="l"/>
            <a:endParaRPr lang="en-US" sz="3200" b="1" dirty="0">
              <a:cs typeface="Kalimati" panose="00000400000000000000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D642D5-1A7A-1770-F2A6-3DE288E8B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4812"/>
            <a:ext cx="7361044" cy="53136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18D6AF-522C-9A45-201A-5060A455E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51120"/>
            <a:ext cx="3607659" cy="22347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E95BA3-97D2-1787-D7F0-AE8DC5050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925" y="3938387"/>
            <a:ext cx="5054755" cy="33737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F6CF86-274E-5EEF-DB02-67AC92CAA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6920" y="894080"/>
            <a:ext cx="4443307" cy="291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99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84F54-8D4A-2E45-9C36-7F05C9814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8722C9-ADFE-81DB-799A-67BF7CF9E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260"/>
            <a:ext cx="7562374" cy="676148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E356990-9B00-8E54-C4A3-9F1EE76AD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0559" y="5034280"/>
            <a:ext cx="6441441" cy="84328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111125"/>
            <a:r>
              <a:rPr lang="en-US" sz="4400" b="1" dirty="0">
                <a:cs typeface="Kalimati" panose="00000400000000000000" pitchFamily="2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22051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3633</TotalTime>
  <Words>3137</Words>
  <Application>Microsoft Office PowerPoint</Application>
  <PresentationFormat>Widescreen</PresentationFormat>
  <Paragraphs>523</Paragraphs>
  <Slides>65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Aptos</vt:lpstr>
      <vt:lpstr>Aptos Narrow</vt:lpstr>
      <vt:lpstr>Arial</vt:lpstr>
      <vt:lpstr>Calibri</vt:lpstr>
      <vt:lpstr>Courier New</vt:lpstr>
      <vt:lpstr>Kalimati</vt:lpstr>
      <vt:lpstr>Times New Roman</vt:lpstr>
      <vt:lpstr>Wingdings</vt:lpstr>
      <vt:lpstr>Office Theme</vt:lpstr>
      <vt:lpstr>सुनवल दिगो विकास रोडम्याप - I</vt:lpstr>
      <vt:lpstr>प्रस्तुतीको ढाँचा </vt:lpstr>
      <vt:lpstr>सडक पूर्वाधार विकास कार्यालय, नवलपरासी (ब.सु.प.) परिचय</vt:lpstr>
      <vt:lpstr>सडक पूर्वाधार विकास कार्यालय, नवलपरासी (ब.सु.प.) परिचय</vt:lpstr>
      <vt:lpstr>सुनवल नगरपालिकाको संक्षिप्त परिचय एवं बस्तुस्थिती</vt:lpstr>
      <vt:lpstr>विश्वकै अग्लो कृष्ण भगवानको मूर्ति, सुनवल न.पा.-४, रमवापुर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सुनवल नगरपालिका दिगो विकासका सम्भावनाहरु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समावेशी र पारदर्शी शासन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hitendra rayamajhi</dc:creator>
  <cp:lastModifiedBy>hitendra rayamajhi</cp:lastModifiedBy>
  <cp:revision>136</cp:revision>
  <dcterms:created xsi:type="dcterms:W3CDTF">2025-05-21T03:31:20Z</dcterms:created>
  <dcterms:modified xsi:type="dcterms:W3CDTF">2025-09-16T05:43:18Z</dcterms:modified>
</cp:coreProperties>
</file>